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256" r:id="rId2"/>
    <p:sldId id="294" r:id="rId3"/>
    <p:sldId id="300" r:id="rId4"/>
    <p:sldId id="257" r:id="rId5"/>
    <p:sldId id="296" r:id="rId6"/>
    <p:sldId id="301" r:id="rId7"/>
    <p:sldId id="295" r:id="rId8"/>
    <p:sldId id="258" r:id="rId9"/>
    <p:sldId id="261" r:id="rId10"/>
    <p:sldId id="297" r:id="rId11"/>
    <p:sldId id="273" r:id="rId12"/>
    <p:sldId id="272" r:id="rId13"/>
    <p:sldId id="260" r:id="rId14"/>
    <p:sldId id="264" r:id="rId15"/>
    <p:sldId id="274" r:id="rId16"/>
    <p:sldId id="268" r:id="rId17"/>
    <p:sldId id="275" r:id="rId18"/>
    <p:sldId id="271" r:id="rId19"/>
    <p:sldId id="277" r:id="rId20"/>
    <p:sldId id="276" r:id="rId21"/>
    <p:sldId id="278" r:id="rId22"/>
    <p:sldId id="279" r:id="rId23"/>
    <p:sldId id="281" r:id="rId24"/>
    <p:sldId id="282" r:id="rId25"/>
    <p:sldId id="283" r:id="rId26"/>
    <p:sldId id="280" r:id="rId27"/>
    <p:sldId id="284" r:id="rId28"/>
    <p:sldId id="293" r:id="rId29"/>
    <p:sldId id="287" r:id="rId30"/>
    <p:sldId id="288" r:id="rId31"/>
    <p:sldId id="303" r:id="rId32"/>
    <p:sldId id="289" r:id="rId33"/>
    <p:sldId id="302" r:id="rId34"/>
    <p:sldId id="304" r:id="rId35"/>
    <p:sldId id="305"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EB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93450" autoAdjust="0"/>
  </p:normalViewPr>
  <p:slideViewPr>
    <p:cSldViewPr snapToGrid="0">
      <p:cViewPr varScale="1">
        <p:scale>
          <a:sx n="82" d="100"/>
          <a:sy n="82" d="100"/>
        </p:scale>
        <p:origin x="146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F7FB0E-DC3B-4007-80AD-85640669D751}" type="datetimeFigureOut">
              <a:rPr lang="en-US" smtClean="0"/>
              <a:t>12/8/2019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EDE709-AB97-475E-B7C7-BF0221C22731}" type="slidenum">
              <a:rPr lang="en-US" smtClean="0"/>
              <a:t>‹#›</a:t>
            </a:fld>
            <a:endParaRPr lang="en-US"/>
          </a:p>
        </p:txBody>
      </p:sp>
    </p:spTree>
    <p:extLst>
      <p:ext uri="{BB962C8B-B14F-4D97-AF65-F5344CB8AC3E}">
        <p14:creationId xmlns:p14="http://schemas.microsoft.com/office/powerpoint/2010/main" val="3891237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Birth GA – sample GA</a:t>
            </a:r>
          </a:p>
          <a:p>
            <a:r>
              <a:rPr lang="en-US" dirty="0" smtClean="0"/>
              <a:t>Birth GA</a:t>
            </a:r>
            <a:r>
              <a:rPr lang="en-US" baseline="0" dirty="0" smtClean="0"/>
              <a:t> &lt; 39</a:t>
            </a:r>
          </a:p>
          <a:p>
            <a:r>
              <a:rPr lang="en-US" baseline="0" smtClean="0"/>
              <a:t>Birth </a:t>
            </a:r>
            <a:r>
              <a:rPr lang="en-US" baseline="0" dirty="0" smtClean="0"/>
              <a:t>GA &gt; 39</a:t>
            </a:r>
            <a:endParaRPr lang="en-US" dirty="0"/>
          </a:p>
        </p:txBody>
      </p:sp>
      <p:sp>
        <p:nvSpPr>
          <p:cNvPr id="4" name="Slide Number Placeholder 3"/>
          <p:cNvSpPr>
            <a:spLocks noGrp="1"/>
          </p:cNvSpPr>
          <p:nvPr>
            <p:ph type="sldNum" sz="quarter" idx="10"/>
          </p:nvPr>
        </p:nvSpPr>
        <p:spPr/>
        <p:txBody>
          <a:bodyPr/>
          <a:lstStyle/>
          <a:p>
            <a:fld id="{C9EDE709-AB97-475E-B7C7-BF0221C22731}" type="slidenum">
              <a:rPr lang="en-US" smtClean="0"/>
              <a:t>2</a:t>
            </a:fld>
            <a:endParaRPr lang="en-US"/>
          </a:p>
        </p:txBody>
      </p:sp>
    </p:spTree>
    <p:extLst>
      <p:ext uri="{BB962C8B-B14F-4D97-AF65-F5344CB8AC3E}">
        <p14:creationId xmlns:p14="http://schemas.microsoft.com/office/powerpoint/2010/main" val="1255923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Birth GA – sample GA</a:t>
            </a:r>
          </a:p>
          <a:p>
            <a:r>
              <a:rPr lang="en-US" dirty="0" smtClean="0"/>
              <a:t>Birth GA</a:t>
            </a:r>
            <a:r>
              <a:rPr lang="en-US" baseline="0" dirty="0" smtClean="0"/>
              <a:t> &lt; 39</a:t>
            </a:r>
          </a:p>
          <a:p>
            <a:r>
              <a:rPr lang="en-US" baseline="0" smtClean="0"/>
              <a:t>Birth </a:t>
            </a:r>
            <a:r>
              <a:rPr lang="en-US" baseline="0" dirty="0" smtClean="0"/>
              <a:t>GA &gt; 39</a:t>
            </a:r>
            <a:endParaRPr lang="en-US" dirty="0"/>
          </a:p>
        </p:txBody>
      </p:sp>
      <p:sp>
        <p:nvSpPr>
          <p:cNvPr id="4" name="Slide Number Placeholder 3"/>
          <p:cNvSpPr>
            <a:spLocks noGrp="1"/>
          </p:cNvSpPr>
          <p:nvPr>
            <p:ph type="sldNum" sz="quarter" idx="10"/>
          </p:nvPr>
        </p:nvSpPr>
        <p:spPr/>
        <p:txBody>
          <a:bodyPr/>
          <a:lstStyle/>
          <a:p>
            <a:fld id="{C9EDE709-AB97-475E-B7C7-BF0221C22731}" type="slidenum">
              <a:rPr lang="en-US" smtClean="0"/>
              <a:t>3</a:t>
            </a:fld>
            <a:endParaRPr lang="en-US"/>
          </a:p>
        </p:txBody>
      </p:sp>
    </p:spTree>
    <p:extLst>
      <p:ext uri="{BB962C8B-B14F-4D97-AF65-F5344CB8AC3E}">
        <p14:creationId xmlns:p14="http://schemas.microsoft.com/office/powerpoint/2010/main" val="64238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EDE709-AB97-475E-B7C7-BF0221C22731}" type="slidenum">
              <a:rPr lang="en-US" smtClean="0"/>
              <a:t>4</a:t>
            </a:fld>
            <a:endParaRPr lang="en-US"/>
          </a:p>
        </p:txBody>
      </p:sp>
    </p:spTree>
    <p:extLst>
      <p:ext uri="{BB962C8B-B14F-4D97-AF65-F5344CB8AC3E}">
        <p14:creationId xmlns:p14="http://schemas.microsoft.com/office/powerpoint/2010/main" val="1089553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EDE709-AB97-475E-B7C7-BF0221C22731}" type="slidenum">
              <a:rPr lang="en-US" smtClean="0"/>
              <a:t>13</a:t>
            </a:fld>
            <a:endParaRPr lang="en-US"/>
          </a:p>
        </p:txBody>
      </p:sp>
    </p:spTree>
    <p:extLst>
      <p:ext uri="{BB962C8B-B14F-4D97-AF65-F5344CB8AC3E}">
        <p14:creationId xmlns:p14="http://schemas.microsoft.com/office/powerpoint/2010/main" val="719372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EDE709-AB97-475E-B7C7-BF0221C22731}" type="slidenum">
              <a:rPr lang="en-US" smtClean="0"/>
              <a:t>27</a:t>
            </a:fld>
            <a:endParaRPr lang="en-US"/>
          </a:p>
        </p:txBody>
      </p:sp>
    </p:spTree>
    <p:extLst>
      <p:ext uri="{BB962C8B-B14F-4D97-AF65-F5344CB8AC3E}">
        <p14:creationId xmlns:p14="http://schemas.microsoft.com/office/powerpoint/2010/main" val="160817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EDE709-AB97-475E-B7C7-BF0221C22731}" type="slidenum">
              <a:rPr lang="en-US" smtClean="0"/>
              <a:t>34</a:t>
            </a:fld>
            <a:endParaRPr lang="en-US"/>
          </a:p>
        </p:txBody>
      </p:sp>
    </p:spTree>
    <p:extLst>
      <p:ext uri="{BB962C8B-B14F-4D97-AF65-F5344CB8AC3E}">
        <p14:creationId xmlns:p14="http://schemas.microsoft.com/office/powerpoint/2010/main" val="2727316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EDE709-AB97-475E-B7C7-BF0221C22731}" type="slidenum">
              <a:rPr lang="en-US" smtClean="0"/>
              <a:t>35</a:t>
            </a:fld>
            <a:endParaRPr lang="en-US"/>
          </a:p>
        </p:txBody>
      </p:sp>
    </p:spTree>
    <p:extLst>
      <p:ext uri="{BB962C8B-B14F-4D97-AF65-F5344CB8AC3E}">
        <p14:creationId xmlns:p14="http://schemas.microsoft.com/office/powerpoint/2010/main" val="1082116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2779017-682F-4C52-B867-43C90ACB9EB6}" type="datetimeFigureOut">
              <a:rPr lang="en-US" smtClean="0"/>
              <a:t>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C72908-9CF1-47D3-9920-149635D7B1BB}" type="slidenum">
              <a:rPr lang="en-US" smtClean="0"/>
              <a:t>‹#›</a:t>
            </a:fld>
            <a:endParaRPr lang="en-US"/>
          </a:p>
        </p:txBody>
      </p:sp>
    </p:spTree>
    <p:extLst>
      <p:ext uri="{BB962C8B-B14F-4D97-AF65-F5344CB8AC3E}">
        <p14:creationId xmlns:p14="http://schemas.microsoft.com/office/powerpoint/2010/main" val="2343550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779017-682F-4C52-B867-43C90ACB9EB6}" type="datetimeFigureOut">
              <a:rPr lang="en-US" smtClean="0"/>
              <a:t>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C72908-9CF1-47D3-9920-149635D7B1BB}" type="slidenum">
              <a:rPr lang="en-US" smtClean="0"/>
              <a:t>‹#›</a:t>
            </a:fld>
            <a:endParaRPr lang="en-US"/>
          </a:p>
        </p:txBody>
      </p:sp>
    </p:spTree>
    <p:extLst>
      <p:ext uri="{BB962C8B-B14F-4D97-AF65-F5344CB8AC3E}">
        <p14:creationId xmlns:p14="http://schemas.microsoft.com/office/powerpoint/2010/main" val="434268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779017-682F-4C52-B867-43C90ACB9EB6}" type="datetimeFigureOut">
              <a:rPr lang="en-US" smtClean="0"/>
              <a:t>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C72908-9CF1-47D3-9920-149635D7B1BB}" type="slidenum">
              <a:rPr lang="en-US" smtClean="0"/>
              <a:t>‹#›</a:t>
            </a:fld>
            <a:endParaRPr lang="en-US"/>
          </a:p>
        </p:txBody>
      </p:sp>
    </p:spTree>
    <p:extLst>
      <p:ext uri="{BB962C8B-B14F-4D97-AF65-F5344CB8AC3E}">
        <p14:creationId xmlns:p14="http://schemas.microsoft.com/office/powerpoint/2010/main" val="1240188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779017-682F-4C52-B867-43C90ACB9EB6}" type="datetimeFigureOut">
              <a:rPr lang="en-US" smtClean="0"/>
              <a:t>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C72908-9CF1-47D3-9920-149635D7B1BB}" type="slidenum">
              <a:rPr lang="en-US" smtClean="0"/>
              <a:t>‹#›</a:t>
            </a:fld>
            <a:endParaRPr lang="en-US"/>
          </a:p>
        </p:txBody>
      </p:sp>
    </p:spTree>
    <p:extLst>
      <p:ext uri="{BB962C8B-B14F-4D97-AF65-F5344CB8AC3E}">
        <p14:creationId xmlns:p14="http://schemas.microsoft.com/office/powerpoint/2010/main" val="1523793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2779017-682F-4C52-B867-43C90ACB9EB6}" type="datetimeFigureOut">
              <a:rPr lang="en-US" smtClean="0"/>
              <a:t>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C72908-9CF1-47D3-9920-149635D7B1BB}" type="slidenum">
              <a:rPr lang="en-US" smtClean="0"/>
              <a:t>‹#›</a:t>
            </a:fld>
            <a:endParaRPr lang="en-US"/>
          </a:p>
        </p:txBody>
      </p:sp>
    </p:spTree>
    <p:extLst>
      <p:ext uri="{BB962C8B-B14F-4D97-AF65-F5344CB8AC3E}">
        <p14:creationId xmlns:p14="http://schemas.microsoft.com/office/powerpoint/2010/main" val="1269138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2779017-682F-4C52-B867-43C90ACB9EB6}" type="datetimeFigureOut">
              <a:rPr lang="en-US" smtClean="0"/>
              <a:t>12/8/2019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C72908-9CF1-47D3-9920-149635D7B1BB}" type="slidenum">
              <a:rPr lang="en-US" smtClean="0"/>
              <a:t>‹#›</a:t>
            </a:fld>
            <a:endParaRPr lang="en-US"/>
          </a:p>
        </p:txBody>
      </p:sp>
    </p:spTree>
    <p:extLst>
      <p:ext uri="{BB962C8B-B14F-4D97-AF65-F5344CB8AC3E}">
        <p14:creationId xmlns:p14="http://schemas.microsoft.com/office/powerpoint/2010/main" val="4245384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2779017-682F-4C52-B867-43C90ACB9EB6}" type="datetimeFigureOut">
              <a:rPr lang="en-US" smtClean="0"/>
              <a:t>12/8/2019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C72908-9CF1-47D3-9920-149635D7B1BB}" type="slidenum">
              <a:rPr lang="en-US" smtClean="0"/>
              <a:t>‹#›</a:t>
            </a:fld>
            <a:endParaRPr lang="en-US"/>
          </a:p>
        </p:txBody>
      </p:sp>
    </p:spTree>
    <p:extLst>
      <p:ext uri="{BB962C8B-B14F-4D97-AF65-F5344CB8AC3E}">
        <p14:creationId xmlns:p14="http://schemas.microsoft.com/office/powerpoint/2010/main" val="1608590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2779017-682F-4C52-B867-43C90ACB9EB6}" type="datetimeFigureOut">
              <a:rPr lang="en-US" smtClean="0"/>
              <a:t>12/8/2019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C72908-9CF1-47D3-9920-149635D7B1BB}" type="slidenum">
              <a:rPr lang="en-US" smtClean="0"/>
              <a:t>‹#›</a:t>
            </a:fld>
            <a:endParaRPr lang="en-US"/>
          </a:p>
        </p:txBody>
      </p:sp>
    </p:spTree>
    <p:extLst>
      <p:ext uri="{BB962C8B-B14F-4D97-AF65-F5344CB8AC3E}">
        <p14:creationId xmlns:p14="http://schemas.microsoft.com/office/powerpoint/2010/main" val="3759240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779017-682F-4C52-B867-43C90ACB9EB6}" type="datetimeFigureOut">
              <a:rPr lang="en-US" smtClean="0"/>
              <a:t>12/8/2019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8C72908-9CF1-47D3-9920-149635D7B1BB}" type="slidenum">
              <a:rPr lang="en-US" smtClean="0"/>
              <a:t>‹#›</a:t>
            </a:fld>
            <a:endParaRPr lang="en-US"/>
          </a:p>
        </p:txBody>
      </p:sp>
    </p:spTree>
    <p:extLst>
      <p:ext uri="{BB962C8B-B14F-4D97-AF65-F5344CB8AC3E}">
        <p14:creationId xmlns:p14="http://schemas.microsoft.com/office/powerpoint/2010/main" val="3520664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2779017-682F-4C52-B867-43C90ACB9EB6}" type="datetimeFigureOut">
              <a:rPr lang="en-US" smtClean="0"/>
              <a:t>12/8/2019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C72908-9CF1-47D3-9920-149635D7B1BB}" type="slidenum">
              <a:rPr lang="en-US" smtClean="0"/>
              <a:t>‹#›</a:t>
            </a:fld>
            <a:endParaRPr lang="en-US"/>
          </a:p>
        </p:txBody>
      </p:sp>
    </p:spTree>
    <p:extLst>
      <p:ext uri="{BB962C8B-B14F-4D97-AF65-F5344CB8AC3E}">
        <p14:creationId xmlns:p14="http://schemas.microsoft.com/office/powerpoint/2010/main" val="2608909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2779017-682F-4C52-B867-43C90ACB9EB6}" type="datetimeFigureOut">
              <a:rPr lang="en-US" smtClean="0"/>
              <a:t>12/8/2019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C72908-9CF1-47D3-9920-149635D7B1BB}" type="slidenum">
              <a:rPr lang="en-US" smtClean="0"/>
              <a:t>‹#›</a:t>
            </a:fld>
            <a:endParaRPr lang="en-US"/>
          </a:p>
        </p:txBody>
      </p:sp>
    </p:spTree>
    <p:extLst>
      <p:ext uri="{BB962C8B-B14F-4D97-AF65-F5344CB8AC3E}">
        <p14:creationId xmlns:p14="http://schemas.microsoft.com/office/powerpoint/2010/main" val="3188499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779017-682F-4C52-B867-43C90ACB9EB6}" type="datetimeFigureOut">
              <a:rPr lang="en-US" smtClean="0"/>
              <a:t>12/8/2019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C72908-9CF1-47D3-9920-149635D7B1BB}" type="slidenum">
              <a:rPr lang="en-US" smtClean="0"/>
              <a:t>‹#›</a:t>
            </a:fld>
            <a:endParaRPr lang="en-US"/>
          </a:p>
        </p:txBody>
      </p:sp>
    </p:spTree>
    <p:extLst>
      <p:ext uri="{BB962C8B-B14F-4D97-AF65-F5344CB8AC3E}">
        <p14:creationId xmlns:p14="http://schemas.microsoft.com/office/powerpoint/2010/main" val="26483852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jaspershen/metflow2"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9.wmf"/><Relationship Id="rId5" Type="http://schemas.openxmlformats.org/officeDocument/2006/relationships/oleObject" Target="../embeddings/oleObject1.bin"/><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636460"/>
            <a:ext cx="9144000" cy="2800767"/>
          </a:xfrm>
          <a:prstGeom prst="rect">
            <a:avLst/>
          </a:prstGeom>
        </p:spPr>
        <p:txBody>
          <a:bodyPr wrap="square">
            <a:spAutoFit/>
          </a:bodyPr>
          <a:lstStyle/>
          <a:p>
            <a:pPr algn="ctr"/>
            <a:r>
              <a:rPr lang="en-US" sz="3600" b="1" dirty="0" smtClean="0">
                <a:latin typeface="Times New Roman" panose="02020603050405020304" pitchFamily="18" charset="0"/>
                <a:cs typeface="Times New Roman" panose="02020603050405020304" pitchFamily="18" charset="0"/>
              </a:rPr>
              <a:t>Summary of </a:t>
            </a:r>
            <a:r>
              <a:rPr lang="en-US" sz="3600" b="1" dirty="0" err="1" smtClean="0">
                <a:latin typeface="Times New Roman" panose="02020603050405020304" pitchFamily="18" charset="0"/>
                <a:cs typeface="Times New Roman" panose="02020603050405020304" pitchFamily="18" charset="0"/>
              </a:rPr>
              <a:t>SmartD</a:t>
            </a:r>
            <a:r>
              <a:rPr lang="en-US" sz="3600" b="1" dirty="0" smtClean="0">
                <a:latin typeface="Times New Roman" panose="02020603050405020304" pitchFamily="18" charset="0"/>
                <a:cs typeface="Times New Roman" panose="02020603050405020304" pitchFamily="18" charset="0"/>
              </a:rPr>
              <a:t> project</a:t>
            </a:r>
          </a:p>
          <a:p>
            <a:pPr algn="ctr"/>
            <a:endParaRPr lang="en-US" sz="2800" b="1" dirty="0">
              <a:latin typeface="Times New Roman" panose="02020603050405020304" pitchFamily="18" charset="0"/>
              <a:cs typeface="Times New Roman" panose="02020603050405020304" pitchFamily="18" charset="0"/>
            </a:endParaRPr>
          </a:p>
          <a:p>
            <a:pPr algn="ctr"/>
            <a:endParaRPr lang="en-US" sz="2800" b="1" dirty="0" smtClean="0">
              <a:latin typeface="Times New Roman" panose="02020603050405020304" pitchFamily="18" charset="0"/>
              <a:cs typeface="Times New Roman" panose="02020603050405020304" pitchFamily="18" charset="0"/>
            </a:endParaRPr>
          </a:p>
          <a:p>
            <a:pPr algn="ctr"/>
            <a:r>
              <a:rPr lang="en-US" sz="2800" b="1" dirty="0" smtClean="0">
                <a:latin typeface="Times New Roman" panose="02020603050405020304" pitchFamily="18" charset="0"/>
                <a:cs typeface="Times New Roman" panose="02020603050405020304" pitchFamily="18" charset="0"/>
              </a:rPr>
              <a:t>Xiaotao Shen</a:t>
            </a:r>
          </a:p>
          <a:p>
            <a:pPr algn="ctr"/>
            <a:endParaRPr lang="en-US" sz="2800" b="1" dirty="0">
              <a:latin typeface="Times New Roman" panose="02020603050405020304" pitchFamily="18" charset="0"/>
              <a:cs typeface="Times New Roman" panose="02020603050405020304" pitchFamily="18" charset="0"/>
            </a:endParaRPr>
          </a:p>
          <a:p>
            <a:pPr algn="ctr"/>
            <a:r>
              <a:rPr lang="en-US" sz="2800" b="1" dirty="0" smtClean="0">
                <a:latin typeface="Times New Roman" panose="02020603050405020304" pitchFamily="18" charset="0"/>
                <a:cs typeface="Times New Roman" panose="02020603050405020304" pitchFamily="18" charset="0"/>
              </a:rPr>
              <a:t>O</a:t>
            </a:r>
            <a:r>
              <a:rPr lang="en-US" altLang="zh-CN" sz="2800" b="1" dirty="0" smtClean="0">
                <a:latin typeface="Times New Roman" panose="02020603050405020304" pitchFamily="18" charset="0"/>
                <a:cs typeface="Times New Roman" panose="02020603050405020304" pitchFamily="18" charset="0"/>
              </a:rPr>
              <a:t>ctober 27</a:t>
            </a:r>
            <a:r>
              <a:rPr lang="en-US" altLang="zh-CN" sz="2800" b="1" baseline="30000" dirty="0" smtClean="0">
                <a:latin typeface="Times New Roman" panose="02020603050405020304" pitchFamily="18" charset="0"/>
                <a:cs typeface="Times New Roman" panose="02020603050405020304" pitchFamily="18" charset="0"/>
              </a:rPr>
              <a:t>th</a:t>
            </a:r>
            <a:r>
              <a:rPr lang="en-US" altLang="zh-CN" sz="2800" b="1" dirty="0" smtClean="0">
                <a:latin typeface="Times New Roman" panose="02020603050405020304" pitchFamily="18" charset="0"/>
                <a:cs typeface="Times New Roman" panose="02020603050405020304" pitchFamily="18" charset="0"/>
              </a:rPr>
              <a:t>, 2019</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41714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0" y="228419"/>
            <a:ext cx="9144000" cy="523220"/>
          </a:xfrm>
          <a:prstGeom prst="rect">
            <a:avLst/>
          </a:prstGeom>
        </p:spPr>
        <p:txBody>
          <a:bodyPr wrap="square">
            <a:spAutoFit/>
          </a:bodyPr>
          <a:lstStyle/>
          <a:p>
            <a:pPr algn="ctr"/>
            <a:r>
              <a:rPr lang="en-US" sz="2800" b="1" dirty="0" smtClean="0">
                <a:latin typeface="Times New Roman" panose="02020603050405020304" pitchFamily="18" charset="0"/>
                <a:cs typeface="Times New Roman" panose="02020603050405020304" pitchFamily="18" charset="0"/>
              </a:rPr>
              <a:t>Two kind of correlation networks</a:t>
            </a:r>
            <a:endParaRPr lang="en-US" sz="2800" b="1" dirty="0">
              <a:latin typeface="Times New Roman" panose="02020603050405020304" pitchFamily="18" charset="0"/>
              <a:cs typeface="Times New Roman" panose="02020603050405020304" pitchFamily="18" charset="0"/>
            </a:endParaRPr>
          </a:p>
        </p:txBody>
      </p:sp>
      <p:sp>
        <p:nvSpPr>
          <p:cNvPr id="59" name="TextBox 58"/>
          <p:cNvSpPr txBox="1"/>
          <p:nvPr/>
        </p:nvSpPr>
        <p:spPr>
          <a:xfrm>
            <a:off x="474387" y="1106905"/>
            <a:ext cx="4097613" cy="369332"/>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Cross-sectional correlation network</a:t>
            </a:r>
            <a:endParaRPr lang="en-US" b="1" dirty="0">
              <a:latin typeface="Times New Roman" panose="02020603050405020304" pitchFamily="18" charset="0"/>
              <a:cs typeface="Times New Roman" panose="02020603050405020304" pitchFamily="18" charset="0"/>
            </a:endParaRPr>
          </a:p>
        </p:txBody>
      </p:sp>
      <p:sp>
        <p:nvSpPr>
          <p:cNvPr id="60" name="TextBox 59"/>
          <p:cNvSpPr txBox="1"/>
          <p:nvPr/>
        </p:nvSpPr>
        <p:spPr>
          <a:xfrm>
            <a:off x="474387" y="3411376"/>
            <a:ext cx="4097613" cy="369332"/>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Delta correlation network</a:t>
            </a:r>
            <a:endParaRPr lang="en-US" b="1" dirty="0">
              <a:latin typeface="Times New Roman" panose="02020603050405020304" pitchFamily="18" charset="0"/>
              <a:cs typeface="Times New Roman" panose="02020603050405020304" pitchFamily="18" charset="0"/>
            </a:endParaRPr>
          </a:p>
        </p:txBody>
      </p:sp>
      <p:sp>
        <p:nvSpPr>
          <p:cNvPr id="2" name="Rectangle 1"/>
          <p:cNvSpPr/>
          <p:nvPr/>
        </p:nvSpPr>
        <p:spPr>
          <a:xfrm>
            <a:off x="474386" y="1748182"/>
            <a:ext cx="8355577" cy="923330"/>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Cross-sectional correlations were calculated from mean measurements of </a:t>
            </a:r>
            <a:r>
              <a:rPr lang="en-US" dirty="0" smtClean="0">
                <a:latin typeface="Times New Roman" panose="02020603050405020304" pitchFamily="18" charset="0"/>
                <a:cs typeface="Times New Roman" panose="02020603050405020304" pitchFamily="18" charset="0"/>
              </a:rPr>
              <a:t>metabolites </a:t>
            </a:r>
            <a:r>
              <a:rPr lang="en-US" dirty="0">
                <a:latin typeface="Times New Roman" panose="02020603050405020304" pitchFamily="18" charset="0"/>
                <a:cs typeface="Times New Roman" panose="02020603050405020304" pitchFamily="18" charset="0"/>
              </a:rPr>
              <a:t>calculated using all </a:t>
            </a:r>
            <a:r>
              <a:rPr lang="en-US" dirty="0" smtClean="0">
                <a:latin typeface="Times New Roman" panose="02020603050405020304" pitchFamily="18" charset="0"/>
                <a:cs typeface="Times New Roman" panose="02020603050405020304" pitchFamily="18" charset="0"/>
              </a:rPr>
              <a:t>time points (mean </a:t>
            </a:r>
            <a:r>
              <a:rPr lang="en-US" dirty="0">
                <a:latin typeface="Times New Roman" panose="02020603050405020304" pitchFamily="18" charset="0"/>
                <a:cs typeface="Times New Roman" panose="02020603050405020304" pitchFamily="18" charset="0"/>
              </a:rPr>
              <a:t>A is correlated with mean B across all </a:t>
            </a:r>
            <a:r>
              <a:rPr lang="en-US" dirty="0" smtClean="0">
                <a:latin typeface="Times New Roman" panose="02020603050405020304" pitchFamily="18" charset="0"/>
                <a:cs typeface="Times New Roman" panose="02020603050405020304" pitchFamily="18" charset="0"/>
              </a:rPr>
              <a:t>individuals</a:t>
            </a:r>
            <a:r>
              <a:rPr lang="en-US" dirty="0">
                <a:latin typeface="Times New Roman" panose="02020603050405020304" pitchFamily="18" charset="0"/>
                <a:cs typeface="Times New Roman" panose="02020603050405020304" pitchFamily="18" charset="0"/>
              </a:rPr>
              <a:t>).</a:t>
            </a:r>
          </a:p>
        </p:txBody>
      </p:sp>
      <p:sp>
        <p:nvSpPr>
          <p:cNvPr id="3" name="Rectangle 2"/>
          <p:cNvSpPr/>
          <p:nvPr/>
        </p:nvSpPr>
        <p:spPr>
          <a:xfrm>
            <a:off x="474385" y="4186582"/>
            <a:ext cx="8355577" cy="923330"/>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Delta correlations were calculated on the change in analytes between </a:t>
            </a:r>
            <a:r>
              <a:rPr lang="en-US" dirty="0" smtClean="0">
                <a:latin typeface="Times New Roman" panose="02020603050405020304" pitchFamily="18" charset="0"/>
                <a:cs typeface="Times New Roman" panose="02020603050405020304" pitchFamily="18" charset="0"/>
              </a:rPr>
              <a:t>time points </a:t>
            </a:r>
            <a:r>
              <a:rPr lang="en-US" dirty="0">
                <a:latin typeface="Times New Roman" panose="02020603050405020304" pitchFamily="18" charset="0"/>
                <a:cs typeface="Times New Roman" panose="02020603050405020304" pitchFamily="18" charset="0"/>
              </a:rPr>
              <a:t>(the change in A between time points is correlated with the change in B across all individuals). </a:t>
            </a:r>
          </a:p>
        </p:txBody>
      </p:sp>
      <p:sp>
        <p:nvSpPr>
          <p:cNvPr id="6" name="Rectangle 5"/>
          <p:cNvSpPr/>
          <p:nvPr/>
        </p:nvSpPr>
        <p:spPr>
          <a:xfrm>
            <a:off x="474384" y="5682780"/>
            <a:ext cx="8355577"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The communities often represented a cluster of physiologically related </a:t>
            </a:r>
            <a:r>
              <a:rPr lang="en-US" dirty="0" smtClean="0">
                <a:latin typeface="Times New Roman" panose="02020603050405020304" pitchFamily="18" charset="0"/>
                <a:cs typeface="Times New Roman" panose="02020603050405020304" pitchFamily="18" charset="0"/>
              </a:rPr>
              <a:t>metabolites.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11427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331" y="1354794"/>
            <a:ext cx="4615392" cy="4628911"/>
          </a:xfrm>
          <a:prstGeom prst="rect">
            <a:avLst/>
          </a:prstGeom>
        </p:spPr>
      </p:pic>
      <p:sp>
        <p:nvSpPr>
          <p:cNvPr id="6" name="Rectangle 5"/>
          <p:cNvSpPr/>
          <p:nvPr/>
        </p:nvSpPr>
        <p:spPr>
          <a:xfrm>
            <a:off x="0" y="228419"/>
            <a:ext cx="9144000" cy="523220"/>
          </a:xfrm>
          <a:prstGeom prst="rect">
            <a:avLst/>
          </a:prstGeom>
        </p:spPr>
        <p:txBody>
          <a:bodyPr wrap="square">
            <a:spAutoFit/>
          </a:bodyPr>
          <a:lstStyle/>
          <a:p>
            <a:pPr algn="ctr"/>
            <a:r>
              <a:rPr lang="en-US" sz="2800" b="1" dirty="0" smtClean="0">
                <a:latin typeface="Times New Roman" panose="02020603050405020304" pitchFamily="18" charset="0"/>
                <a:cs typeface="Times New Roman" panose="02020603050405020304" pitchFamily="18" charset="0"/>
              </a:rPr>
              <a:t>Whole cross-sectional correction network</a:t>
            </a:r>
            <a:endParaRPr lang="en-US" sz="2800" b="1" dirty="0">
              <a:latin typeface="Times New Roman" panose="02020603050405020304" pitchFamily="18" charset="0"/>
              <a:cs typeface="Times New Roman" panose="02020603050405020304" pitchFamily="18" charset="0"/>
            </a:endParaRPr>
          </a:p>
        </p:txBody>
      </p:sp>
      <p:sp>
        <p:nvSpPr>
          <p:cNvPr id="2" name="TextBox 1"/>
          <p:cNvSpPr txBox="1"/>
          <p:nvPr/>
        </p:nvSpPr>
        <p:spPr>
          <a:xfrm>
            <a:off x="5087639" y="2791325"/>
            <a:ext cx="3740126" cy="1754326"/>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520 vertexes (metabolites)</a:t>
            </a:r>
          </a:p>
          <a:p>
            <a:r>
              <a:rPr lang="en-US" dirty="0" smtClean="0">
                <a:latin typeface="Times New Roman" panose="02020603050405020304" pitchFamily="18" charset="0"/>
                <a:cs typeface="Times New Roman" panose="02020603050405020304" pitchFamily="18" charset="0"/>
              </a:rPr>
              <a:t>4,532 edges </a:t>
            </a:r>
          </a:p>
          <a:p>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Spearman correlation:</a:t>
            </a:r>
          </a:p>
          <a:p>
            <a:r>
              <a:rPr lang="en-US" dirty="0" smtClean="0">
                <a:latin typeface="Times New Roman" panose="02020603050405020304" pitchFamily="18" charset="0"/>
                <a:cs typeface="Times New Roman" panose="02020603050405020304" pitchFamily="18" charset="0"/>
              </a:rPr>
              <a:t>Correlation &gt; 0.5 or Correlation &lt; -0.5</a:t>
            </a:r>
          </a:p>
          <a:p>
            <a:r>
              <a:rPr lang="en-US" dirty="0" err="1" smtClean="0">
                <a:latin typeface="Times New Roman" panose="02020603050405020304" pitchFamily="18" charset="0"/>
                <a:cs typeface="Times New Roman" panose="02020603050405020304" pitchFamily="18" charset="0"/>
              </a:rPr>
              <a:t>P</a:t>
            </a:r>
            <a:r>
              <a:rPr lang="en-US" baseline="-25000" dirty="0" err="1" smtClean="0">
                <a:latin typeface="Times New Roman" panose="02020603050405020304" pitchFamily="18" charset="0"/>
                <a:cs typeface="Times New Roman" panose="02020603050405020304" pitchFamily="18" charset="0"/>
              </a:rPr>
              <a:t>adjust</a:t>
            </a:r>
            <a:r>
              <a:rPr lang="en-US" dirty="0" smtClean="0">
                <a:latin typeface="Times New Roman" panose="02020603050405020304" pitchFamily="18" charset="0"/>
                <a:cs typeface="Times New Roman" panose="02020603050405020304" pitchFamily="18" charset="0"/>
              </a:rPr>
              <a:t> &lt; 0.05</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42451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76153" y="946306"/>
            <a:ext cx="4391691" cy="5072923"/>
          </a:xfrm>
          <a:prstGeom prst="rect">
            <a:avLst/>
          </a:prstGeom>
        </p:spPr>
      </p:pic>
      <p:sp>
        <p:nvSpPr>
          <p:cNvPr id="3" name="Rectangle 2"/>
          <p:cNvSpPr/>
          <p:nvPr/>
        </p:nvSpPr>
        <p:spPr>
          <a:xfrm>
            <a:off x="-1" y="235294"/>
            <a:ext cx="9144000" cy="523220"/>
          </a:xfrm>
          <a:prstGeom prst="rect">
            <a:avLst/>
          </a:prstGeom>
        </p:spPr>
        <p:txBody>
          <a:bodyPr wrap="square">
            <a:spAutoFit/>
          </a:bodyPr>
          <a:lstStyle/>
          <a:p>
            <a:pPr algn="ctr"/>
            <a:r>
              <a:rPr lang="en-US" sz="2800" b="1" dirty="0" smtClean="0">
                <a:latin typeface="Times New Roman" panose="02020603050405020304" pitchFamily="18" charset="0"/>
                <a:cs typeface="Times New Roman" panose="02020603050405020304" pitchFamily="18" charset="0"/>
              </a:rPr>
              <a:t>Top 100 </a:t>
            </a:r>
            <a:r>
              <a:rPr lang="en-US" sz="2800" b="1" dirty="0">
                <a:latin typeface="Times New Roman" panose="02020603050405020304" pitchFamily="18" charset="0"/>
                <a:cs typeface="Times New Roman" panose="02020603050405020304" pitchFamily="18" charset="0"/>
              </a:rPr>
              <a:t>correlations of </a:t>
            </a:r>
            <a:r>
              <a:rPr lang="en-US" sz="2800" b="1" dirty="0" smtClean="0">
                <a:latin typeface="Times New Roman" panose="02020603050405020304" pitchFamily="18" charset="0"/>
                <a:cs typeface="Times New Roman" panose="02020603050405020304" pitchFamily="18" charset="0"/>
              </a:rPr>
              <a:t>cross-sectional </a:t>
            </a:r>
            <a:r>
              <a:rPr lang="en-US" sz="2800" b="1" dirty="0">
                <a:latin typeface="Times New Roman" panose="02020603050405020304" pitchFamily="18" charset="0"/>
                <a:cs typeface="Times New Roman" panose="02020603050405020304" pitchFamily="18" charset="0"/>
              </a:rPr>
              <a:t>correction network </a:t>
            </a:r>
          </a:p>
        </p:txBody>
      </p:sp>
      <p:sp>
        <p:nvSpPr>
          <p:cNvPr id="4" name="Rectangle 3"/>
          <p:cNvSpPr/>
          <p:nvPr/>
        </p:nvSpPr>
        <p:spPr>
          <a:xfrm>
            <a:off x="-2" y="6018163"/>
            <a:ext cx="9144002" cy="830997"/>
          </a:xfrm>
          <a:prstGeom prst="rect">
            <a:avLst/>
          </a:prstGeom>
        </p:spPr>
        <p:txBody>
          <a:bodyPr wrap="square">
            <a:spAutoFit/>
          </a:bodyPr>
          <a:lstStyle/>
          <a:p>
            <a:r>
              <a:rPr lang="en-US" sz="1600" dirty="0">
                <a:latin typeface="Times New Roman" panose="02020603050405020304" pitchFamily="18" charset="0"/>
                <a:cs typeface="Times New Roman" panose="02020603050405020304" pitchFamily="18" charset="0"/>
              </a:rPr>
              <a:t>Subset of top statistically significant Spearman </a:t>
            </a:r>
            <a:r>
              <a:rPr lang="en-US" sz="1600" dirty="0" smtClean="0">
                <a:latin typeface="Times New Roman" panose="02020603050405020304" pitchFamily="18" charset="0"/>
                <a:cs typeface="Times New Roman" panose="02020603050405020304" pitchFamily="18" charset="0"/>
              </a:rPr>
              <a:t>cross-sectional </a:t>
            </a:r>
            <a:r>
              <a:rPr lang="en-US" sz="1600" dirty="0">
                <a:latin typeface="Times New Roman" panose="02020603050405020304" pitchFamily="18" charset="0"/>
                <a:cs typeface="Times New Roman" panose="02020603050405020304" pitchFamily="18" charset="0"/>
              </a:rPr>
              <a:t>correlations between all data sets collected in our cohort. Each line represents one correlation that was significant after adjustment for multiple hypothesis testing using the method of Benjamini and Hochberg10 at </a:t>
            </a:r>
            <a:r>
              <a:rPr lang="en-US" sz="1600" dirty="0" err="1" smtClean="0">
                <a:latin typeface="Times New Roman" panose="02020603050405020304" pitchFamily="18" charset="0"/>
                <a:cs typeface="Times New Roman" panose="02020603050405020304" pitchFamily="18" charset="0"/>
              </a:rPr>
              <a:t>P</a:t>
            </a:r>
            <a:r>
              <a:rPr lang="en-US" sz="1600" baseline="-25000" dirty="0" err="1" smtClean="0">
                <a:latin typeface="Times New Roman" panose="02020603050405020304" pitchFamily="18" charset="0"/>
                <a:cs typeface="Times New Roman" panose="02020603050405020304" pitchFamily="18" charset="0"/>
              </a:rPr>
              <a:t>adj</a:t>
            </a:r>
            <a:r>
              <a:rPr lang="en-US" sz="1600" dirty="0" smtClean="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&lt; 0.05.</a:t>
            </a:r>
          </a:p>
        </p:txBody>
      </p:sp>
    </p:spTree>
    <p:extLst>
      <p:ext uri="{BB962C8B-B14F-4D97-AF65-F5344CB8AC3E}">
        <p14:creationId xmlns:p14="http://schemas.microsoft.com/office/powerpoint/2010/main" val="13642601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25320" y="1371905"/>
            <a:ext cx="4766066" cy="4750319"/>
          </a:xfrm>
          <a:prstGeom prst="rect">
            <a:avLst/>
          </a:prstGeom>
        </p:spPr>
      </p:pic>
      <p:sp>
        <p:nvSpPr>
          <p:cNvPr id="3" name="Rectangle 2"/>
          <p:cNvSpPr/>
          <p:nvPr/>
        </p:nvSpPr>
        <p:spPr>
          <a:xfrm>
            <a:off x="-1" y="235294"/>
            <a:ext cx="9144000" cy="523220"/>
          </a:xfrm>
          <a:prstGeom prst="rect">
            <a:avLst/>
          </a:prstGeom>
        </p:spPr>
        <p:txBody>
          <a:bodyPr wrap="square">
            <a:spAutoFit/>
          </a:bodyPr>
          <a:lstStyle/>
          <a:p>
            <a:pPr algn="ctr"/>
            <a:r>
              <a:rPr lang="en-US" sz="2800" b="1" dirty="0" smtClean="0">
                <a:latin typeface="Times New Roman" panose="02020603050405020304" pitchFamily="18" charset="0"/>
                <a:cs typeface="Times New Roman" panose="02020603050405020304" pitchFamily="18" charset="0"/>
              </a:rPr>
              <a:t>Subnetwork detection using community analysis</a:t>
            </a:r>
            <a:endParaRPr lang="en-US" sz="28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5486400" y="1371905"/>
            <a:ext cx="3657599" cy="4247317"/>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Modularity is 0.25 at 365 iteration</a:t>
            </a:r>
          </a:p>
          <a:p>
            <a:endParaRPr lang="en-US" dirty="0" smtClean="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50 subnetworks with at least two vertexes (mean of 7.52 V and 48.6 E).</a:t>
            </a:r>
          </a:p>
          <a:p>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376 out of 520 vertexes (72.3%) are remained after  community edge punching.</a:t>
            </a:r>
          </a:p>
          <a:p>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2430 out of 4532 edges (53.6%) are remained after community edge punching.</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5" name="Oval 4"/>
          <p:cNvSpPr/>
          <p:nvPr/>
        </p:nvSpPr>
        <p:spPr>
          <a:xfrm>
            <a:off x="3272590" y="1491915"/>
            <a:ext cx="302508" cy="30250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33252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28419"/>
            <a:ext cx="9144000" cy="523220"/>
          </a:xfrm>
          <a:prstGeom prst="rect">
            <a:avLst/>
          </a:prstGeom>
        </p:spPr>
        <p:txBody>
          <a:bodyPr wrap="square">
            <a:spAutoFit/>
          </a:bodyPr>
          <a:lstStyle/>
          <a:p>
            <a:pPr algn="ctr"/>
            <a:r>
              <a:rPr lang="en-US" sz="2800" b="1" dirty="0" smtClean="0">
                <a:latin typeface="Times New Roman" panose="02020603050405020304" pitchFamily="18" charset="0"/>
                <a:cs typeface="Times New Roman" panose="02020603050405020304" pitchFamily="18" charset="0"/>
              </a:rPr>
              <a:t>C</a:t>
            </a:r>
            <a:r>
              <a:rPr lang="en-US" altLang="zh-CN" sz="2800" b="1" dirty="0" smtClean="0">
                <a:latin typeface="Times New Roman" panose="02020603050405020304" pitchFamily="18" charset="0"/>
                <a:cs typeface="Times New Roman" panose="02020603050405020304" pitchFamily="18" charset="0"/>
              </a:rPr>
              <a:t>ross-sectional </a:t>
            </a:r>
            <a:r>
              <a:rPr lang="en-US" altLang="zh-CN" sz="2800" b="1" dirty="0">
                <a:latin typeface="Times New Roman" panose="02020603050405020304" pitchFamily="18" charset="0"/>
                <a:cs typeface="Times New Roman" panose="02020603050405020304" pitchFamily="18" charset="0"/>
              </a:rPr>
              <a:t>s</a:t>
            </a:r>
            <a:r>
              <a:rPr lang="en-US" sz="2800" b="1" dirty="0" smtClean="0">
                <a:latin typeface="Times New Roman" panose="02020603050405020304" pitchFamily="18" charset="0"/>
                <a:cs typeface="Times New Roman" panose="02020603050405020304" pitchFamily="18" charset="0"/>
              </a:rPr>
              <a:t>ubnetwork </a:t>
            </a:r>
            <a:r>
              <a:rPr lang="en-US" sz="2800" b="1" dirty="0">
                <a:latin typeface="Times New Roman" panose="02020603050405020304" pitchFamily="18" charset="0"/>
                <a:cs typeface="Times New Roman" panose="02020603050405020304" pitchFamily="18" charset="0"/>
              </a:rPr>
              <a:t>5</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27" y="1503799"/>
            <a:ext cx="4126196" cy="4080508"/>
          </a:xfrm>
          <a:prstGeom prst="rect">
            <a:avLst/>
          </a:prstGeom>
        </p:spPr>
      </p:pic>
      <p:sp>
        <p:nvSpPr>
          <p:cNvPr id="6" name="TextBox 5"/>
          <p:cNvSpPr txBox="1"/>
          <p:nvPr/>
        </p:nvSpPr>
        <p:spPr>
          <a:xfrm>
            <a:off x="4874507" y="2990707"/>
            <a:ext cx="4097613" cy="923330"/>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125 vertexes (metabolites)</a:t>
            </a:r>
          </a:p>
          <a:p>
            <a:r>
              <a:rPr lang="en-US" dirty="0" smtClean="0">
                <a:latin typeface="Times New Roman" panose="02020603050405020304" pitchFamily="18" charset="0"/>
                <a:cs typeface="Times New Roman" panose="02020603050405020304" pitchFamily="18" charset="0"/>
              </a:rPr>
              <a:t>2,022 edges </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4950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28419"/>
            <a:ext cx="9144000" cy="523220"/>
          </a:xfrm>
          <a:prstGeom prst="rect">
            <a:avLst/>
          </a:prstGeom>
        </p:spPr>
        <p:txBody>
          <a:bodyPr wrap="square">
            <a:spAutoFit/>
          </a:bodyPr>
          <a:lstStyle/>
          <a:p>
            <a:pPr algn="ctr"/>
            <a:r>
              <a:rPr lang="en-US" sz="2800" b="1" dirty="0" smtClean="0">
                <a:latin typeface="Times New Roman" panose="02020603050405020304" pitchFamily="18" charset="0"/>
                <a:cs typeface="Times New Roman" panose="02020603050405020304" pitchFamily="18" charset="0"/>
              </a:rPr>
              <a:t>Functional analysis for c</a:t>
            </a:r>
            <a:r>
              <a:rPr lang="en-US" altLang="zh-CN" sz="2800" b="1" dirty="0" smtClean="0">
                <a:latin typeface="Times New Roman" panose="02020603050405020304" pitchFamily="18" charset="0"/>
                <a:cs typeface="Times New Roman" panose="02020603050405020304" pitchFamily="18" charset="0"/>
              </a:rPr>
              <a:t>ross-sectional </a:t>
            </a:r>
            <a:r>
              <a:rPr lang="en-US" altLang="zh-CN" sz="2800" b="1" dirty="0">
                <a:latin typeface="Times New Roman" panose="02020603050405020304" pitchFamily="18" charset="0"/>
                <a:cs typeface="Times New Roman" panose="02020603050405020304" pitchFamily="18" charset="0"/>
              </a:rPr>
              <a:t>s</a:t>
            </a:r>
            <a:r>
              <a:rPr lang="en-US" sz="2800" b="1" dirty="0" smtClean="0">
                <a:latin typeface="Times New Roman" panose="02020603050405020304" pitchFamily="18" charset="0"/>
                <a:cs typeface="Times New Roman" panose="02020603050405020304" pitchFamily="18" charset="0"/>
              </a:rPr>
              <a:t>ubnetwork </a:t>
            </a:r>
            <a:r>
              <a:rPr lang="en-US" sz="2800" b="1" dirty="0">
                <a:latin typeface="Times New Roman" panose="02020603050405020304" pitchFamily="18" charset="0"/>
                <a:cs typeface="Times New Roman" panose="02020603050405020304" pitchFamily="18" charset="0"/>
              </a:rPr>
              <a:t>5</a:t>
            </a:r>
          </a:p>
        </p:txBody>
      </p:sp>
      <p:sp>
        <p:nvSpPr>
          <p:cNvPr id="6" name="TextBox 5"/>
          <p:cNvSpPr txBox="1"/>
          <p:nvPr/>
        </p:nvSpPr>
        <p:spPr>
          <a:xfrm>
            <a:off x="474387" y="1106905"/>
            <a:ext cx="4097613"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57 our of 125 metabolites have KEGG ID.</a:t>
            </a:r>
            <a:endParaRPr lang="en-US"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831503"/>
            <a:ext cx="4263562" cy="426356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8707" y="1831504"/>
            <a:ext cx="4263562" cy="4263562"/>
          </a:xfrm>
          <a:prstGeom prst="rect">
            <a:avLst/>
          </a:prstGeom>
        </p:spPr>
      </p:pic>
      <p:sp>
        <p:nvSpPr>
          <p:cNvPr id="7" name="TextBox 6"/>
          <p:cNvSpPr txBox="1"/>
          <p:nvPr/>
        </p:nvSpPr>
        <p:spPr>
          <a:xfrm>
            <a:off x="0" y="6344652"/>
            <a:ext cx="9144000" cy="369332"/>
          </a:xfrm>
          <a:prstGeom prst="rect">
            <a:avLst/>
          </a:prstGeom>
          <a:noFill/>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Most of them are </a:t>
            </a:r>
            <a:r>
              <a:rPr lang="en-US" b="1" dirty="0" smtClean="0">
                <a:latin typeface="Times New Roman" panose="02020603050405020304" pitchFamily="18" charset="0"/>
                <a:cs typeface="Times New Roman" panose="02020603050405020304" pitchFamily="18" charset="0"/>
              </a:rPr>
              <a:t>amino acid metabolism </a:t>
            </a:r>
            <a:r>
              <a:rPr lang="en-US" dirty="0" smtClean="0">
                <a:latin typeface="Times New Roman" panose="02020603050405020304" pitchFamily="18" charset="0"/>
                <a:cs typeface="Times New Roman" panose="02020603050405020304" pitchFamily="18" charset="0"/>
              </a:rPr>
              <a:t>and </a:t>
            </a:r>
            <a:r>
              <a:rPr lang="en-US" b="1" dirty="0" smtClean="0">
                <a:latin typeface="Times New Roman" panose="02020603050405020304" pitchFamily="18" charset="0"/>
                <a:cs typeface="Times New Roman" panose="02020603050405020304" pitchFamily="18" charset="0"/>
              </a:rPr>
              <a:t>lipid metabolism</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6634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28419"/>
            <a:ext cx="9144000" cy="523220"/>
          </a:xfrm>
          <a:prstGeom prst="rect">
            <a:avLst/>
          </a:prstGeom>
        </p:spPr>
        <p:txBody>
          <a:bodyPr wrap="square">
            <a:spAutoFit/>
          </a:bodyPr>
          <a:lstStyle/>
          <a:p>
            <a:pPr algn="ctr"/>
            <a:r>
              <a:rPr lang="en-US" sz="2800" b="1" dirty="0" smtClean="0">
                <a:latin typeface="Times New Roman" panose="02020603050405020304" pitchFamily="18" charset="0"/>
                <a:cs typeface="Times New Roman" panose="02020603050405020304" pitchFamily="18" charset="0"/>
              </a:rPr>
              <a:t>Functional analysis for c</a:t>
            </a:r>
            <a:r>
              <a:rPr lang="en-US" altLang="zh-CN" sz="2800" b="1" dirty="0" smtClean="0">
                <a:latin typeface="Times New Roman" panose="02020603050405020304" pitchFamily="18" charset="0"/>
                <a:cs typeface="Times New Roman" panose="02020603050405020304" pitchFamily="18" charset="0"/>
              </a:rPr>
              <a:t>ross-sectional </a:t>
            </a:r>
            <a:r>
              <a:rPr lang="en-US" altLang="zh-CN" sz="2800" b="1" dirty="0">
                <a:latin typeface="Times New Roman" panose="02020603050405020304" pitchFamily="18" charset="0"/>
                <a:cs typeface="Times New Roman" panose="02020603050405020304" pitchFamily="18" charset="0"/>
              </a:rPr>
              <a:t>s</a:t>
            </a:r>
            <a:r>
              <a:rPr lang="en-US" sz="2800" b="1" dirty="0" smtClean="0">
                <a:latin typeface="Times New Roman" panose="02020603050405020304" pitchFamily="18" charset="0"/>
                <a:cs typeface="Times New Roman" panose="02020603050405020304" pitchFamily="18" charset="0"/>
              </a:rPr>
              <a:t>ubnetwork </a:t>
            </a:r>
            <a:r>
              <a:rPr lang="en-US" sz="2800" b="1" dirty="0">
                <a:latin typeface="Times New Roman" panose="02020603050405020304" pitchFamily="18" charset="0"/>
                <a:cs typeface="Times New Roman" panose="02020603050405020304" pitchFamily="18" charset="0"/>
              </a:rPr>
              <a:t>5</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8844" y="1102567"/>
            <a:ext cx="4775042" cy="5347633"/>
          </a:xfrm>
          <a:prstGeom prst="rect">
            <a:avLst/>
          </a:prstGeom>
        </p:spPr>
      </p:pic>
      <p:sp>
        <p:nvSpPr>
          <p:cNvPr id="4" name="TextBox 3"/>
          <p:cNvSpPr txBox="1"/>
          <p:nvPr/>
        </p:nvSpPr>
        <p:spPr>
          <a:xfrm>
            <a:off x="1880942" y="6265534"/>
            <a:ext cx="3082943" cy="307777"/>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Importance</a:t>
            </a:r>
            <a:endParaRPr lang="en-US" sz="1400" dirty="0">
              <a:latin typeface="Arial" panose="020B0604020202020204" pitchFamily="34" charset="0"/>
              <a:cs typeface="Arial" panose="020B0604020202020204" pitchFamily="34" charset="0"/>
            </a:endParaRPr>
          </a:p>
        </p:txBody>
      </p:sp>
      <p:sp>
        <p:nvSpPr>
          <p:cNvPr id="6" name="TextBox 5"/>
          <p:cNvSpPr txBox="1"/>
          <p:nvPr/>
        </p:nvSpPr>
        <p:spPr>
          <a:xfrm>
            <a:off x="4756484" y="3146072"/>
            <a:ext cx="4387516" cy="523220"/>
          </a:xfrm>
          <a:prstGeom prst="rect">
            <a:avLst/>
          </a:prstGeom>
          <a:noFill/>
        </p:spPr>
        <p:txBody>
          <a:bodyPr wrap="square" rtlCol="0">
            <a:spAutoFit/>
          </a:bodyPr>
          <a:lstStyle/>
          <a:p>
            <a:pPr algn="ctr"/>
            <a:r>
              <a:rPr lang="en-US" sz="1400" b="1" dirty="0" smtClean="0">
                <a:latin typeface="Arial" panose="020B0604020202020204" pitchFamily="34" charset="0"/>
                <a:cs typeface="Arial" panose="020B0604020202020204" pitchFamily="34" charset="0"/>
              </a:rPr>
              <a:t>Vertex Importance</a:t>
            </a:r>
            <a:r>
              <a:rPr lang="en-US" sz="1400" dirty="0" smtClean="0">
                <a:latin typeface="Arial" panose="020B0604020202020204" pitchFamily="34" charset="0"/>
                <a:cs typeface="Arial" panose="020B0604020202020204" pitchFamily="34" charset="0"/>
              </a:rPr>
              <a:t> = mean(scaled </a:t>
            </a:r>
            <a:r>
              <a:rPr lang="en-US" sz="1400" dirty="0" err="1" smtClean="0">
                <a:latin typeface="Arial" panose="020B0604020202020204" pitchFamily="34" charset="0"/>
                <a:cs typeface="Arial" panose="020B0604020202020204" pitchFamily="34" charset="0"/>
              </a:rPr>
              <a:t>betweenness</a:t>
            </a:r>
            <a:r>
              <a:rPr lang="en-US" sz="1400" dirty="0" smtClean="0">
                <a:latin typeface="Arial" panose="020B0604020202020204" pitchFamily="34" charset="0"/>
                <a:cs typeface="Arial" panose="020B0604020202020204" pitchFamily="34" charset="0"/>
              </a:rPr>
              <a:t>, scaled closeness, scaled degree)</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85420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28419"/>
            <a:ext cx="9144000" cy="523220"/>
          </a:xfrm>
          <a:prstGeom prst="rect">
            <a:avLst/>
          </a:prstGeom>
        </p:spPr>
        <p:txBody>
          <a:bodyPr wrap="square">
            <a:spAutoFit/>
          </a:bodyPr>
          <a:lstStyle/>
          <a:p>
            <a:pPr algn="ctr"/>
            <a:r>
              <a:rPr lang="en-US" sz="2800" b="1" dirty="0" smtClean="0">
                <a:latin typeface="Times New Roman" panose="02020603050405020304" pitchFamily="18" charset="0"/>
                <a:cs typeface="Times New Roman" panose="02020603050405020304" pitchFamily="18" charset="0"/>
              </a:rPr>
              <a:t>Functional analysis for c</a:t>
            </a:r>
            <a:r>
              <a:rPr lang="en-US" altLang="zh-CN" sz="2800" b="1" dirty="0" smtClean="0">
                <a:latin typeface="Times New Roman" panose="02020603050405020304" pitchFamily="18" charset="0"/>
                <a:cs typeface="Times New Roman" panose="02020603050405020304" pitchFamily="18" charset="0"/>
              </a:rPr>
              <a:t>ross-sectional </a:t>
            </a:r>
            <a:r>
              <a:rPr lang="en-US" altLang="zh-CN" sz="2800" b="1" dirty="0">
                <a:latin typeface="Times New Roman" panose="02020603050405020304" pitchFamily="18" charset="0"/>
                <a:cs typeface="Times New Roman" panose="02020603050405020304" pitchFamily="18" charset="0"/>
              </a:rPr>
              <a:t>s</a:t>
            </a:r>
            <a:r>
              <a:rPr lang="en-US" sz="2800" b="1" dirty="0" smtClean="0">
                <a:latin typeface="Times New Roman" panose="02020603050405020304" pitchFamily="18" charset="0"/>
                <a:cs typeface="Times New Roman" panose="02020603050405020304" pitchFamily="18" charset="0"/>
              </a:rPr>
              <a:t>ubnetwork </a:t>
            </a:r>
            <a:r>
              <a:rPr lang="en-US" sz="2800" b="1" dirty="0">
                <a:latin typeface="Times New Roman" panose="02020603050405020304" pitchFamily="18" charset="0"/>
                <a:cs typeface="Times New Roman" panose="02020603050405020304" pitchFamily="18" charset="0"/>
              </a:rPr>
              <a:t>5</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9588" y="1295081"/>
            <a:ext cx="5408934" cy="5112910"/>
          </a:xfrm>
          <a:prstGeom prst="rect">
            <a:avLst/>
          </a:prstGeom>
        </p:spPr>
      </p:pic>
    </p:spTree>
    <p:extLst>
      <p:ext uri="{BB962C8B-B14F-4D97-AF65-F5344CB8AC3E}">
        <p14:creationId xmlns:p14="http://schemas.microsoft.com/office/powerpoint/2010/main" val="6857819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28419"/>
            <a:ext cx="9144000" cy="523220"/>
          </a:xfrm>
          <a:prstGeom prst="rect">
            <a:avLst/>
          </a:prstGeom>
        </p:spPr>
        <p:txBody>
          <a:bodyPr wrap="square">
            <a:spAutoFit/>
          </a:bodyPr>
          <a:lstStyle/>
          <a:p>
            <a:pPr algn="ctr"/>
            <a:r>
              <a:rPr lang="en-US" sz="2800" b="1" dirty="0" smtClean="0">
                <a:latin typeface="Times New Roman" panose="02020603050405020304" pitchFamily="18" charset="0"/>
                <a:cs typeface="Times New Roman" panose="02020603050405020304" pitchFamily="18" charset="0"/>
              </a:rPr>
              <a:t>Delta correlation network</a:t>
            </a:r>
            <a:endParaRPr lang="en-US" sz="2800" b="1"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1645607" y="1258373"/>
            <a:ext cx="4812527" cy="4793655"/>
          </a:xfrm>
          <a:prstGeom prst="rect">
            <a:avLst/>
          </a:prstGeom>
        </p:spPr>
      </p:pic>
      <p:sp>
        <p:nvSpPr>
          <p:cNvPr id="7" name="TextBox 6"/>
          <p:cNvSpPr txBox="1"/>
          <p:nvPr/>
        </p:nvSpPr>
        <p:spPr>
          <a:xfrm>
            <a:off x="4624435" y="1348622"/>
            <a:ext cx="1960793" cy="246221"/>
          </a:xfrm>
          <a:prstGeom prst="rect">
            <a:avLst/>
          </a:prstGeom>
          <a:noFill/>
        </p:spPr>
        <p:txBody>
          <a:bodyPr wrap="none" rtlCol="0">
            <a:spAutoFit/>
          </a:bodyPr>
          <a:lstStyle/>
          <a:p>
            <a:r>
              <a:rPr lang="en-US" altLang="zh-CN" sz="1000" dirty="0" smtClean="0">
                <a:latin typeface="Times New Roman" panose="02020603050405020304" pitchFamily="18" charset="0"/>
                <a:cs typeface="Times New Roman" panose="02020603050405020304" pitchFamily="18" charset="0"/>
              </a:rPr>
              <a:t>15-20, 20-25, 25-30, 30-35, 35-40</a:t>
            </a:r>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6989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28419"/>
            <a:ext cx="9144000" cy="523220"/>
          </a:xfrm>
          <a:prstGeom prst="rect">
            <a:avLst/>
          </a:prstGeom>
        </p:spPr>
        <p:txBody>
          <a:bodyPr wrap="square">
            <a:spAutoFit/>
          </a:bodyPr>
          <a:lstStyle/>
          <a:p>
            <a:pPr algn="ctr"/>
            <a:r>
              <a:rPr lang="en-US" sz="2800" b="1" dirty="0">
                <a:latin typeface="Times New Roman" panose="02020603050405020304" pitchFamily="18" charset="0"/>
                <a:cs typeface="Times New Roman" panose="02020603050405020304" pitchFamily="18" charset="0"/>
              </a:rPr>
              <a:t>Whole </a:t>
            </a:r>
            <a:r>
              <a:rPr lang="en-US" sz="2800" b="1" dirty="0" smtClean="0">
                <a:latin typeface="Times New Roman" panose="02020603050405020304" pitchFamily="18" charset="0"/>
                <a:cs typeface="Times New Roman" panose="02020603050405020304" pitchFamily="18" charset="0"/>
              </a:rPr>
              <a:t>delta </a:t>
            </a:r>
            <a:r>
              <a:rPr lang="en-US" sz="2800" b="1" dirty="0">
                <a:latin typeface="Times New Roman" panose="02020603050405020304" pitchFamily="18" charset="0"/>
                <a:cs typeface="Times New Roman" panose="02020603050405020304" pitchFamily="18" charset="0"/>
              </a:rPr>
              <a:t>correction network</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722" y="1244409"/>
            <a:ext cx="5025917" cy="5049624"/>
          </a:xfrm>
          <a:prstGeom prst="rect">
            <a:avLst/>
          </a:prstGeom>
        </p:spPr>
      </p:pic>
      <p:sp>
        <p:nvSpPr>
          <p:cNvPr id="6" name="TextBox 5"/>
          <p:cNvSpPr txBox="1"/>
          <p:nvPr/>
        </p:nvSpPr>
        <p:spPr>
          <a:xfrm>
            <a:off x="5087639" y="2791325"/>
            <a:ext cx="3740126" cy="1754326"/>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515 vertexes (metabolites)</a:t>
            </a:r>
          </a:p>
          <a:p>
            <a:r>
              <a:rPr lang="en-US" altLang="zh-CN" dirty="0" smtClean="0">
                <a:latin typeface="Times New Roman" panose="02020603050405020304" pitchFamily="18" charset="0"/>
                <a:cs typeface="Times New Roman" panose="02020603050405020304" pitchFamily="18" charset="0"/>
              </a:rPr>
              <a:t>2,238</a:t>
            </a:r>
            <a:r>
              <a:rPr lang="en-US" dirty="0" smtClean="0">
                <a:latin typeface="Times New Roman" panose="02020603050405020304" pitchFamily="18" charset="0"/>
                <a:cs typeface="Times New Roman" panose="02020603050405020304" pitchFamily="18" charset="0"/>
              </a:rPr>
              <a:t> edges </a:t>
            </a:r>
          </a:p>
          <a:p>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Spearman correlation:</a:t>
            </a:r>
          </a:p>
          <a:p>
            <a:r>
              <a:rPr lang="en-US" dirty="0" smtClean="0">
                <a:latin typeface="Times New Roman" panose="02020603050405020304" pitchFamily="18" charset="0"/>
                <a:cs typeface="Times New Roman" panose="02020603050405020304" pitchFamily="18" charset="0"/>
              </a:rPr>
              <a:t>Correlation &gt; 0.5 or Correlation &lt; -0.5</a:t>
            </a:r>
          </a:p>
          <a:p>
            <a:r>
              <a:rPr lang="en-US" dirty="0" err="1" smtClean="0">
                <a:latin typeface="Times New Roman" panose="02020603050405020304" pitchFamily="18" charset="0"/>
                <a:cs typeface="Times New Roman" panose="02020603050405020304" pitchFamily="18" charset="0"/>
              </a:rPr>
              <a:t>P</a:t>
            </a:r>
            <a:r>
              <a:rPr lang="en-US" baseline="-25000" dirty="0" err="1" smtClean="0">
                <a:latin typeface="Times New Roman" panose="02020603050405020304" pitchFamily="18" charset="0"/>
                <a:cs typeface="Times New Roman" panose="02020603050405020304" pitchFamily="18" charset="0"/>
              </a:rPr>
              <a:t>adjust</a:t>
            </a:r>
            <a:r>
              <a:rPr lang="en-US" dirty="0" smtClean="0">
                <a:latin typeface="Times New Roman" panose="02020603050405020304" pitchFamily="18" charset="0"/>
                <a:cs typeface="Times New Roman" panose="02020603050405020304" pitchFamily="18" charset="0"/>
              </a:rPr>
              <a:t> &lt; 0.05</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72967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28419"/>
            <a:ext cx="9144000" cy="523220"/>
          </a:xfrm>
          <a:prstGeom prst="rect">
            <a:avLst/>
          </a:prstGeom>
        </p:spPr>
        <p:txBody>
          <a:bodyPr wrap="square">
            <a:spAutoFit/>
          </a:bodyPr>
          <a:lstStyle/>
          <a:p>
            <a:pPr algn="ctr"/>
            <a:r>
              <a:rPr lang="en-US" sz="2800" b="1" dirty="0" smtClean="0">
                <a:latin typeface="Times New Roman" panose="02020603050405020304" pitchFamily="18" charset="0"/>
                <a:cs typeface="Times New Roman" panose="02020603050405020304" pitchFamily="18" charset="0"/>
              </a:rPr>
              <a:t>I</a:t>
            </a:r>
            <a:r>
              <a:rPr lang="en-US" altLang="zh-CN" sz="2800" b="1" dirty="0" smtClean="0">
                <a:latin typeface="Times New Roman" panose="02020603050405020304" pitchFamily="18" charset="0"/>
                <a:cs typeface="Times New Roman" panose="02020603050405020304" pitchFamily="18" charset="0"/>
              </a:rPr>
              <a:t>ntroduction of </a:t>
            </a:r>
            <a:r>
              <a:rPr lang="en-US" altLang="zh-CN" sz="2800" b="1" dirty="0" err="1" smtClean="0">
                <a:latin typeface="Times New Roman" panose="02020603050405020304" pitchFamily="18" charset="0"/>
                <a:cs typeface="Times New Roman" panose="02020603050405020304" pitchFamily="18" charset="0"/>
              </a:rPr>
              <a:t>SmartD</a:t>
            </a:r>
            <a:r>
              <a:rPr lang="en-US" altLang="zh-CN" sz="2800" b="1" dirty="0" smtClean="0">
                <a:latin typeface="Times New Roman" panose="02020603050405020304" pitchFamily="18" charset="0"/>
                <a:cs typeface="Times New Roman" panose="02020603050405020304" pitchFamily="18" charset="0"/>
              </a:rPr>
              <a:t> project  </a:t>
            </a:r>
            <a:endParaRPr lang="en-US" sz="2800" b="1"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1005841" y="2926080"/>
            <a:ext cx="8055032" cy="1641475"/>
          </a:xfrm>
          <a:prstGeom prst="rect">
            <a:avLst/>
          </a:prstGeom>
          <a:noFill/>
        </p:spPr>
        <p:txBody>
          <a:bodyPr wrap="square" rtlCol="0">
            <a:spAutoFit/>
          </a:bodyPr>
          <a:lstStyle/>
          <a:p>
            <a:pPr marL="514350" indent="-514350">
              <a:spcAft>
                <a:spcPts val="1000"/>
              </a:spcAft>
              <a:buFont typeface="+mj-lt"/>
              <a:buAutoNum type="arabicPeriod"/>
            </a:pPr>
            <a:r>
              <a:rPr lang="en-US" sz="2800" dirty="0" smtClean="0">
                <a:latin typeface="Times New Roman" panose="02020603050405020304" pitchFamily="18" charset="0"/>
                <a:cs typeface="Times New Roman" panose="02020603050405020304" pitchFamily="18" charset="0"/>
              </a:rPr>
              <a:t>Invasive diagnosis method for due date.</a:t>
            </a:r>
          </a:p>
          <a:p>
            <a:pPr marL="514350" indent="-514350">
              <a:spcAft>
                <a:spcPts val="1000"/>
              </a:spcAft>
              <a:buFont typeface="+mj-lt"/>
              <a:buAutoNum type="arabicPeriod"/>
            </a:pPr>
            <a:r>
              <a:rPr lang="en-US" sz="2800" dirty="0" smtClean="0">
                <a:latin typeface="Times New Roman" panose="02020603050405020304" pitchFamily="18" charset="0"/>
                <a:cs typeface="Times New Roman" panose="02020603050405020304" pitchFamily="18" charset="0"/>
              </a:rPr>
              <a:t>Urine sample may be a good method. </a:t>
            </a:r>
          </a:p>
          <a:p>
            <a:pPr marL="514350" indent="-514350">
              <a:spcAft>
                <a:spcPts val="1000"/>
              </a:spcAft>
              <a:buFont typeface="+mj-lt"/>
              <a:buAutoNum type="arabicPeriod"/>
            </a:pPr>
            <a:endParaRPr lang="en-US" sz="2800" dirty="0">
              <a:latin typeface="Times New Roman" panose="02020603050405020304" pitchFamily="18" charset="0"/>
              <a:cs typeface="Times New Roman" panose="02020603050405020304" pitchFamily="18" charset="0"/>
            </a:endParaRPr>
          </a:p>
        </p:txBody>
      </p:sp>
      <p:sp>
        <p:nvSpPr>
          <p:cNvPr id="2" name="Rectangle 1"/>
          <p:cNvSpPr/>
          <p:nvPr/>
        </p:nvSpPr>
        <p:spPr>
          <a:xfrm>
            <a:off x="929641" y="1377194"/>
            <a:ext cx="6174319" cy="461665"/>
          </a:xfrm>
          <a:prstGeom prst="rect">
            <a:avLst/>
          </a:prstGeom>
        </p:spPr>
        <p:txBody>
          <a:bodyPr wrap="none">
            <a:spAutoFit/>
          </a:bodyPr>
          <a:lstStyle/>
          <a:p>
            <a:r>
              <a:rPr lang="en-US" sz="2400" b="1" dirty="0" smtClean="0">
                <a:latin typeface="Times New Roman" panose="02020603050405020304" pitchFamily="18" charset="0"/>
                <a:cs typeface="Times New Roman" panose="02020603050405020304" pitchFamily="18" charset="0"/>
              </a:rPr>
              <a:t>Q</a:t>
            </a:r>
            <a:r>
              <a:rPr lang="en-US" altLang="zh-CN" sz="2400" b="1" dirty="0" smtClean="0">
                <a:latin typeface="Times New Roman" panose="02020603050405020304" pitchFamily="18" charset="0"/>
                <a:cs typeface="Times New Roman" panose="02020603050405020304" pitchFamily="18" charset="0"/>
              </a:rPr>
              <a:t>uestions we want to know form this project:</a:t>
            </a:r>
            <a:endParaRPr lang="en-US" sz="2400" b="1" dirty="0"/>
          </a:p>
        </p:txBody>
      </p:sp>
    </p:spTree>
    <p:extLst>
      <p:ext uri="{BB962C8B-B14F-4D97-AF65-F5344CB8AC3E}">
        <p14:creationId xmlns:p14="http://schemas.microsoft.com/office/powerpoint/2010/main" val="26503074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28419"/>
            <a:ext cx="9144000" cy="523220"/>
          </a:xfrm>
          <a:prstGeom prst="rect">
            <a:avLst/>
          </a:prstGeom>
        </p:spPr>
        <p:txBody>
          <a:bodyPr wrap="square">
            <a:spAutoFit/>
          </a:bodyPr>
          <a:lstStyle/>
          <a:p>
            <a:pPr algn="ctr"/>
            <a:r>
              <a:rPr lang="en-US" sz="2800" b="1" dirty="0">
                <a:latin typeface="Times New Roman" panose="02020603050405020304" pitchFamily="18" charset="0"/>
                <a:cs typeface="Times New Roman" panose="02020603050405020304" pitchFamily="18" charset="0"/>
              </a:rPr>
              <a:t>Top 100 correlations of </a:t>
            </a:r>
            <a:r>
              <a:rPr lang="en-US" sz="2800" b="1" dirty="0" smtClean="0">
                <a:latin typeface="Times New Roman" panose="02020603050405020304" pitchFamily="18" charset="0"/>
                <a:cs typeface="Times New Roman" panose="02020603050405020304" pitchFamily="18" charset="0"/>
              </a:rPr>
              <a:t>delta correction </a:t>
            </a:r>
            <a:r>
              <a:rPr lang="en-US" sz="2800" b="1" dirty="0">
                <a:latin typeface="Times New Roman" panose="02020603050405020304" pitchFamily="18" charset="0"/>
                <a:cs typeface="Times New Roman" panose="02020603050405020304" pitchFamily="18" charset="0"/>
              </a:rPr>
              <a:t>network </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88113" y="822636"/>
            <a:ext cx="5653969" cy="5774106"/>
          </a:xfrm>
          <a:prstGeom prst="rect">
            <a:avLst/>
          </a:prstGeom>
        </p:spPr>
      </p:pic>
    </p:spTree>
    <p:extLst>
      <p:ext uri="{BB962C8B-B14F-4D97-AF65-F5344CB8AC3E}">
        <p14:creationId xmlns:p14="http://schemas.microsoft.com/office/powerpoint/2010/main" val="41564698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28419"/>
            <a:ext cx="9144000" cy="523220"/>
          </a:xfrm>
          <a:prstGeom prst="rect">
            <a:avLst/>
          </a:prstGeom>
        </p:spPr>
        <p:txBody>
          <a:bodyPr wrap="square">
            <a:spAutoFit/>
          </a:bodyPr>
          <a:lstStyle/>
          <a:p>
            <a:pPr algn="ctr"/>
            <a:r>
              <a:rPr lang="en-US" sz="2800" b="1" dirty="0">
                <a:latin typeface="Times New Roman" panose="02020603050405020304" pitchFamily="18" charset="0"/>
                <a:cs typeface="Times New Roman" panose="02020603050405020304" pitchFamily="18" charset="0"/>
              </a:rPr>
              <a:t>Subnetwork detection using community analysis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808" y="1187686"/>
            <a:ext cx="5171863" cy="5171863"/>
          </a:xfrm>
          <a:prstGeom prst="rect">
            <a:avLst/>
          </a:prstGeom>
        </p:spPr>
      </p:pic>
      <p:sp>
        <p:nvSpPr>
          <p:cNvPr id="6" name="TextBox 5"/>
          <p:cNvSpPr txBox="1"/>
          <p:nvPr/>
        </p:nvSpPr>
        <p:spPr>
          <a:xfrm>
            <a:off x="5424524" y="1371905"/>
            <a:ext cx="3719476" cy="4247317"/>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Modularity is 0.</a:t>
            </a:r>
            <a:r>
              <a:rPr lang="en-US" altLang="zh-CN" dirty="0" smtClean="0">
                <a:latin typeface="Times New Roman" panose="02020603050405020304" pitchFamily="18" charset="0"/>
                <a:cs typeface="Times New Roman" panose="02020603050405020304" pitchFamily="18" charset="0"/>
              </a:rPr>
              <a:t>44</a:t>
            </a:r>
            <a:r>
              <a:rPr lang="en-US" dirty="0" smtClean="0">
                <a:latin typeface="Times New Roman" panose="02020603050405020304" pitchFamily="18" charset="0"/>
                <a:cs typeface="Times New Roman" panose="02020603050405020304" pitchFamily="18" charset="0"/>
              </a:rPr>
              <a:t> at </a:t>
            </a:r>
            <a:r>
              <a:rPr lang="en-US" altLang="zh-CN" dirty="0" smtClean="0">
                <a:latin typeface="Times New Roman" panose="02020603050405020304" pitchFamily="18" charset="0"/>
                <a:cs typeface="Times New Roman" panose="02020603050405020304" pitchFamily="18" charset="0"/>
              </a:rPr>
              <a:t>467</a:t>
            </a:r>
            <a:r>
              <a:rPr lang="en-US" dirty="0" smtClean="0">
                <a:latin typeface="Times New Roman" panose="02020603050405020304" pitchFamily="18" charset="0"/>
                <a:cs typeface="Times New Roman" panose="02020603050405020304" pitchFamily="18" charset="0"/>
              </a:rPr>
              <a:t> iteration</a:t>
            </a:r>
          </a:p>
          <a:p>
            <a:endParaRPr lang="en-US" dirty="0" smtClean="0">
              <a:latin typeface="Times New Roman" panose="02020603050405020304" pitchFamily="18" charset="0"/>
              <a:cs typeface="Times New Roman" panose="02020603050405020304" pitchFamily="18" charset="0"/>
            </a:endParaRPr>
          </a:p>
          <a:p>
            <a:r>
              <a:rPr lang="en-US" altLang="zh-CN" b="1" dirty="0" smtClean="0">
                <a:latin typeface="Times New Roman" panose="02020603050405020304" pitchFamily="18" charset="0"/>
                <a:cs typeface="Times New Roman" panose="02020603050405020304" pitchFamily="18" charset="0"/>
              </a:rPr>
              <a:t>43</a:t>
            </a:r>
            <a:r>
              <a:rPr lang="en-US" b="1" dirty="0" smtClean="0">
                <a:latin typeface="Times New Roman" panose="02020603050405020304" pitchFamily="18" charset="0"/>
                <a:cs typeface="Times New Roman" panose="02020603050405020304" pitchFamily="18" charset="0"/>
              </a:rPr>
              <a:t> subnetworks with at least two vertexes (mean of </a:t>
            </a:r>
            <a:r>
              <a:rPr lang="en-US" altLang="zh-CN" b="1" dirty="0" smtClean="0">
                <a:latin typeface="Times New Roman" panose="02020603050405020304" pitchFamily="18" charset="0"/>
                <a:cs typeface="Times New Roman" panose="02020603050405020304" pitchFamily="18" charset="0"/>
              </a:rPr>
              <a:t>11</a:t>
            </a:r>
            <a:r>
              <a:rPr lang="en-US" b="1" dirty="0" smtClean="0">
                <a:latin typeface="Times New Roman" panose="02020603050405020304" pitchFamily="18" charset="0"/>
                <a:cs typeface="Times New Roman" panose="02020603050405020304" pitchFamily="18" charset="0"/>
              </a:rPr>
              <a:t>.</a:t>
            </a:r>
            <a:r>
              <a:rPr lang="en-US" altLang="zh-CN" b="1" dirty="0" smtClean="0">
                <a:latin typeface="Times New Roman" panose="02020603050405020304" pitchFamily="18" charset="0"/>
                <a:cs typeface="Times New Roman" panose="02020603050405020304" pitchFamily="18" charset="0"/>
              </a:rPr>
              <a:t>70</a:t>
            </a:r>
            <a:r>
              <a:rPr lang="en-US" b="1" dirty="0" smtClean="0">
                <a:latin typeface="Times New Roman" panose="02020603050405020304" pitchFamily="18" charset="0"/>
                <a:cs typeface="Times New Roman" panose="02020603050405020304" pitchFamily="18" charset="0"/>
              </a:rPr>
              <a:t> V and </a:t>
            </a:r>
            <a:r>
              <a:rPr lang="en-US" altLang="zh-CN" b="1" dirty="0" smtClean="0">
                <a:latin typeface="Times New Roman" panose="02020603050405020304" pitchFamily="18" charset="0"/>
                <a:cs typeface="Times New Roman" panose="02020603050405020304" pitchFamily="18" charset="0"/>
              </a:rPr>
              <a:t>27</a:t>
            </a:r>
            <a:r>
              <a:rPr lang="en-US" b="1" dirty="0" smtClean="0">
                <a:latin typeface="Times New Roman" panose="02020603050405020304" pitchFamily="18" charset="0"/>
                <a:cs typeface="Times New Roman" panose="02020603050405020304" pitchFamily="18" charset="0"/>
              </a:rPr>
              <a:t>.</a:t>
            </a:r>
            <a:r>
              <a:rPr lang="en-US" altLang="zh-CN" b="1" dirty="0" smtClean="0">
                <a:latin typeface="Times New Roman" panose="02020603050405020304" pitchFamily="18" charset="0"/>
                <a:cs typeface="Times New Roman" panose="02020603050405020304" pitchFamily="18" charset="0"/>
              </a:rPr>
              <a:t>42</a:t>
            </a:r>
            <a:r>
              <a:rPr lang="en-US" b="1" dirty="0" smtClean="0">
                <a:latin typeface="Times New Roman" panose="02020603050405020304" pitchFamily="18" charset="0"/>
                <a:cs typeface="Times New Roman" panose="02020603050405020304" pitchFamily="18" charset="0"/>
              </a:rPr>
              <a:t> E).</a:t>
            </a:r>
          </a:p>
          <a:p>
            <a:endParaRPr lang="en-US" dirty="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503</a:t>
            </a:r>
            <a:r>
              <a:rPr lang="en-US" dirty="0" smtClean="0">
                <a:latin typeface="Times New Roman" panose="02020603050405020304" pitchFamily="18" charset="0"/>
                <a:cs typeface="Times New Roman" panose="02020603050405020304" pitchFamily="18" charset="0"/>
              </a:rPr>
              <a:t> out of 5</a:t>
            </a:r>
            <a:r>
              <a:rPr lang="en-US" altLang="zh-CN" dirty="0" smtClean="0">
                <a:latin typeface="Times New Roman" panose="02020603050405020304" pitchFamily="18" charset="0"/>
                <a:cs typeface="Times New Roman" panose="02020603050405020304" pitchFamily="18" charset="0"/>
              </a:rPr>
              <a:t>15</a:t>
            </a:r>
            <a:r>
              <a:rPr lang="en-US" dirty="0" smtClean="0">
                <a:latin typeface="Times New Roman" panose="02020603050405020304" pitchFamily="18" charset="0"/>
                <a:cs typeface="Times New Roman" panose="02020603050405020304" pitchFamily="18" charset="0"/>
              </a:rPr>
              <a:t> vertexes (</a:t>
            </a:r>
            <a:r>
              <a:rPr lang="en-US" altLang="zh-CN" dirty="0" smtClean="0">
                <a:latin typeface="Times New Roman" panose="02020603050405020304" pitchFamily="18" charset="0"/>
                <a:cs typeface="Times New Roman" panose="02020603050405020304" pitchFamily="18" charset="0"/>
              </a:rPr>
              <a:t>97</a:t>
            </a:r>
            <a:r>
              <a:rPr 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7</a:t>
            </a:r>
            <a:r>
              <a:rPr lang="en-US" dirty="0" smtClean="0">
                <a:latin typeface="Times New Roman" panose="02020603050405020304" pitchFamily="18" charset="0"/>
                <a:cs typeface="Times New Roman" panose="02020603050405020304" pitchFamily="18" charset="0"/>
              </a:rPr>
              <a:t>%) are remained after  community edge punching.</a:t>
            </a:r>
          </a:p>
          <a:p>
            <a:endParaRPr lang="en-US" dirty="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1,179</a:t>
            </a:r>
            <a:r>
              <a:rPr lang="en-US" dirty="0" smtClean="0">
                <a:latin typeface="Times New Roman" panose="02020603050405020304" pitchFamily="18" charset="0"/>
                <a:cs typeface="Times New Roman" panose="02020603050405020304" pitchFamily="18" charset="0"/>
              </a:rPr>
              <a:t> out of </a:t>
            </a:r>
            <a:r>
              <a:rPr lang="en-US" altLang="zh-CN" dirty="0" smtClean="0">
                <a:latin typeface="Times New Roman" panose="02020603050405020304" pitchFamily="18" charset="0"/>
                <a:cs typeface="Times New Roman" panose="02020603050405020304" pitchFamily="18" charset="0"/>
              </a:rPr>
              <a:t>2,238</a:t>
            </a:r>
            <a:r>
              <a:rPr lang="en-US" dirty="0" smtClean="0">
                <a:latin typeface="Times New Roman" panose="02020603050405020304" pitchFamily="18" charset="0"/>
                <a:cs typeface="Times New Roman" panose="02020603050405020304" pitchFamily="18" charset="0"/>
              </a:rPr>
              <a:t> edges (5</a:t>
            </a:r>
            <a:r>
              <a:rPr lang="en-US" altLang="zh-CN" dirty="0" smtClean="0">
                <a:latin typeface="Times New Roman" panose="02020603050405020304" pitchFamily="18" charset="0"/>
                <a:cs typeface="Times New Roman" panose="02020603050405020304" pitchFamily="18" charset="0"/>
              </a:rPr>
              <a:t>2</a:t>
            </a:r>
            <a:r>
              <a:rPr 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7</a:t>
            </a:r>
            <a:r>
              <a:rPr lang="en-US" dirty="0" smtClean="0">
                <a:latin typeface="Times New Roman" panose="02020603050405020304" pitchFamily="18" charset="0"/>
                <a:cs typeface="Times New Roman" panose="02020603050405020304" pitchFamily="18" charset="0"/>
              </a:rPr>
              <a:t>%) are remained after community edge punching.</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7" name="Oval 6"/>
          <p:cNvSpPr/>
          <p:nvPr/>
        </p:nvSpPr>
        <p:spPr>
          <a:xfrm>
            <a:off x="4441371" y="1333785"/>
            <a:ext cx="302508" cy="30250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15408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228419"/>
            <a:ext cx="9144000" cy="523220"/>
          </a:xfrm>
          <a:prstGeom prst="rect">
            <a:avLst/>
          </a:prstGeom>
        </p:spPr>
        <p:txBody>
          <a:bodyPr wrap="square">
            <a:spAutoFit/>
          </a:bodyPr>
          <a:lstStyle/>
          <a:p>
            <a:pPr algn="ctr"/>
            <a:r>
              <a:rPr lang="en-US" sz="2800" b="1" dirty="0" smtClean="0">
                <a:latin typeface="Times New Roman" panose="02020603050405020304" pitchFamily="18" charset="0"/>
                <a:cs typeface="Times New Roman" panose="02020603050405020304" pitchFamily="18" charset="0"/>
              </a:rPr>
              <a:t>D</a:t>
            </a:r>
            <a:r>
              <a:rPr lang="en-US" altLang="zh-CN" sz="2800" b="1" dirty="0" smtClean="0">
                <a:latin typeface="Times New Roman" panose="02020603050405020304" pitchFamily="18" charset="0"/>
                <a:cs typeface="Times New Roman" panose="02020603050405020304" pitchFamily="18" charset="0"/>
              </a:rPr>
              <a:t>elta s</a:t>
            </a:r>
            <a:r>
              <a:rPr lang="en-US" sz="2800" b="1" dirty="0" smtClean="0">
                <a:latin typeface="Times New Roman" panose="02020603050405020304" pitchFamily="18" charset="0"/>
                <a:cs typeface="Times New Roman" panose="02020603050405020304" pitchFamily="18" charset="0"/>
              </a:rPr>
              <a:t>ubnetwork </a:t>
            </a:r>
            <a:r>
              <a:rPr lang="en-US" altLang="zh-CN" sz="2800" b="1" dirty="0" smtClean="0">
                <a:latin typeface="Times New Roman" panose="02020603050405020304" pitchFamily="18" charset="0"/>
                <a:cs typeface="Times New Roman" panose="02020603050405020304" pitchFamily="18" charset="0"/>
              </a:rPr>
              <a:t>3</a:t>
            </a:r>
            <a:endParaRPr lang="en-US" sz="2800" b="1"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371905"/>
            <a:ext cx="4373889" cy="4376937"/>
          </a:xfrm>
          <a:prstGeom prst="rect">
            <a:avLst/>
          </a:prstGeom>
        </p:spPr>
      </p:pic>
      <p:sp>
        <p:nvSpPr>
          <p:cNvPr id="5" name="TextBox 4"/>
          <p:cNvSpPr txBox="1"/>
          <p:nvPr/>
        </p:nvSpPr>
        <p:spPr>
          <a:xfrm>
            <a:off x="4874507" y="2990707"/>
            <a:ext cx="4097613" cy="923330"/>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74 vertexes (metabolites)</a:t>
            </a:r>
          </a:p>
          <a:p>
            <a:r>
              <a:rPr lang="en-US" dirty="0" smtClean="0">
                <a:latin typeface="Times New Roman" panose="02020603050405020304" pitchFamily="18" charset="0"/>
                <a:cs typeface="Times New Roman" panose="02020603050405020304" pitchFamily="18" charset="0"/>
              </a:rPr>
              <a:t>426 edges </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44801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228419"/>
            <a:ext cx="9144000" cy="523220"/>
          </a:xfrm>
          <a:prstGeom prst="rect">
            <a:avLst/>
          </a:prstGeom>
        </p:spPr>
        <p:txBody>
          <a:bodyPr wrap="square">
            <a:spAutoFit/>
          </a:bodyPr>
          <a:lstStyle/>
          <a:p>
            <a:pPr algn="ctr"/>
            <a:r>
              <a:rPr lang="en-US" sz="2800" b="1" dirty="0">
                <a:latin typeface="Times New Roman" panose="02020603050405020304" pitchFamily="18" charset="0"/>
                <a:cs typeface="Times New Roman" panose="02020603050405020304" pitchFamily="18" charset="0"/>
              </a:rPr>
              <a:t>Functional analysis for </a:t>
            </a:r>
            <a:r>
              <a:rPr lang="en-US" altLang="zh-CN" sz="2800" b="1" dirty="0" smtClean="0">
                <a:latin typeface="Times New Roman" panose="02020603050405020304" pitchFamily="18" charset="0"/>
                <a:cs typeface="Times New Roman" panose="02020603050405020304" pitchFamily="18" charset="0"/>
              </a:rPr>
              <a:t>delta </a:t>
            </a:r>
            <a:r>
              <a:rPr lang="en-US" altLang="zh-CN" sz="2800" b="1" dirty="0">
                <a:latin typeface="Times New Roman" panose="02020603050405020304" pitchFamily="18" charset="0"/>
                <a:cs typeface="Times New Roman" panose="02020603050405020304" pitchFamily="18" charset="0"/>
              </a:rPr>
              <a:t>s</a:t>
            </a:r>
            <a:r>
              <a:rPr lang="en-US" sz="2800" b="1" dirty="0">
                <a:latin typeface="Times New Roman" panose="02020603050405020304" pitchFamily="18" charset="0"/>
                <a:cs typeface="Times New Roman" panose="02020603050405020304" pitchFamily="18" charset="0"/>
              </a:rPr>
              <a:t>ubnetwork </a:t>
            </a:r>
            <a:r>
              <a:rPr lang="en-US" altLang="zh-CN" sz="2800" b="1" dirty="0" smtClean="0">
                <a:latin typeface="Times New Roman" panose="02020603050405020304" pitchFamily="18" charset="0"/>
                <a:cs typeface="Times New Roman" panose="02020603050405020304" pitchFamily="18" charset="0"/>
              </a:rPr>
              <a:t>3</a:t>
            </a:r>
            <a:endParaRPr lang="en-US" sz="28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630" y="1980054"/>
            <a:ext cx="4174964" cy="4174964"/>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7630" y="1980054"/>
            <a:ext cx="4021985" cy="4175744"/>
          </a:xfrm>
          <a:prstGeom prst="rect">
            <a:avLst/>
          </a:prstGeom>
        </p:spPr>
      </p:pic>
      <p:sp>
        <p:nvSpPr>
          <p:cNvPr id="7" name="TextBox 6"/>
          <p:cNvSpPr txBox="1"/>
          <p:nvPr/>
        </p:nvSpPr>
        <p:spPr>
          <a:xfrm>
            <a:off x="474387" y="1106905"/>
            <a:ext cx="4097613" cy="369332"/>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33</a:t>
            </a:r>
            <a:r>
              <a:rPr lang="en-US" dirty="0" smtClean="0">
                <a:latin typeface="Times New Roman" panose="02020603050405020304" pitchFamily="18" charset="0"/>
                <a:cs typeface="Times New Roman" panose="02020603050405020304" pitchFamily="18" charset="0"/>
              </a:rPr>
              <a:t> our of </a:t>
            </a:r>
            <a:r>
              <a:rPr lang="en-US" altLang="zh-CN" dirty="0" smtClean="0">
                <a:latin typeface="Times New Roman" panose="02020603050405020304" pitchFamily="18" charset="0"/>
                <a:cs typeface="Times New Roman" panose="02020603050405020304" pitchFamily="18" charset="0"/>
              </a:rPr>
              <a:t>74</a:t>
            </a:r>
            <a:r>
              <a:rPr lang="en-US" dirty="0" smtClean="0">
                <a:latin typeface="Times New Roman" panose="02020603050405020304" pitchFamily="18" charset="0"/>
                <a:cs typeface="Times New Roman" panose="02020603050405020304" pitchFamily="18" charset="0"/>
              </a:rPr>
              <a:t> metabolites have KEGG ID.</a:t>
            </a:r>
            <a:endParaRPr lang="en-US" dirty="0">
              <a:latin typeface="Times New Roman" panose="02020603050405020304" pitchFamily="18" charset="0"/>
              <a:cs typeface="Times New Roman" panose="02020603050405020304" pitchFamily="18" charset="0"/>
            </a:endParaRPr>
          </a:p>
        </p:txBody>
      </p:sp>
      <p:sp>
        <p:nvSpPr>
          <p:cNvPr id="6" name="TextBox 5"/>
          <p:cNvSpPr txBox="1"/>
          <p:nvPr/>
        </p:nvSpPr>
        <p:spPr>
          <a:xfrm>
            <a:off x="0" y="6344652"/>
            <a:ext cx="9144000" cy="369332"/>
          </a:xfrm>
          <a:prstGeom prst="rect">
            <a:avLst/>
          </a:prstGeom>
          <a:noFill/>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All of them are amino acid metabolism and lipid metabolism.</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49389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228419"/>
            <a:ext cx="9144000" cy="523220"/>
          </a:xfrm>
          <a:prstGeom prst="rect">
            <a:avLst/>
          </a:prstGeom>
        </p:spPr>
        <p:txBody>
          <a:bodyPr wrap="square">
            <a:spAutoFit/>
          </a:bodyPr>
          <a:lstStyle/>
          <a:p>
            <a:pPr algn="ctr"/>
            <a:r>
              <a:rPr lang="en-US" sz="2800" b="1" dirty="0">
                <a:latin typeface="Times New Roman" panose="02020603050405020304" pitchFamily="18" charset="0"/>
                <a:cs typeface="Times New Roman" panose="02020603050405020304" pitchFamily="18" charset="0"/>
              </a:rPr>
              <a:t>Functional analysis for </a:t>
            </a:r>
            <a:r>
              <a:rPr lang="en-US" altLang="zh-CN" sz="2800" b="1" dirty="0" smtClean="0">
                <a:latin typeface="Times New Roman" panose="02020603050405020304" pitchFamily="18" charset="0"/>
                <a:cs typeface="Times New Roman" panose="02020603050405020304" pitchFamily="18" charset="0"/>
              </a:rPr>
              <a:t>delta </a:t>
            </a:r>
            <a:r>
              <a:rPr lang="en-US" altLang="zh-CN" sz="2800" b="1" dirty="0">
                <a:latin typeface="Times New Roman" panose="02020603050405020304" pitchFamily="18" charset="0"/>
                <a:cs typeface="Times New Roman" panose="02020603050405020304" pitchFamily="18" charset="0"/>
              </a:rPr>
              <a:t>s</a:t>
            </a:r>
            <a:r>
              <a:rPr lang="en-US" sz="2800" b="1" dirty="0">
                <a:latin typeface="Times New Roman" panose="02020603050405020304" pitchFamily="18" charset="0"/>
                <a:cs typeface="Times New Roman" panose="02020603050405020304" pitchFamily="18" charset="0"/>
              </a:rPr>
              <a:t>ubnetwork </a:t>
            </a:r>
            <a:r>
              <a:rPr lang="en-US" altLang="zh-CN" sz="2800" b="1" dirty="0" smtClean="0">
                <a:latin typeface="Times New Roman" panose="02020603050405020304" pitchFamily="18" charset="0"/>
                <a:cs typeface="Times New Roman" panose="02020603050405020304" pitchFamily="18" charset="0"/>
              </a:rPr>
              <a:t>3</a:t>
            </a:r>
            <a:endParaRPr lang="en-US" sz="2800" b="1"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320161"/>
            <a:ext cx="6644099" cy="5169816"/>
          </a:xfrm>
          <a:prstGeom prst="rect">
            <a:avLst/>
          </a:prstGeom>
        </p:spPr>
      </p:pic>
      <p:sp>
        <p:nvSpPr>
          <p:cNvPr id="4" name="TextBox 3"/>
          <p:cNvSpPr txBox="1"/>
          <p:nvPr/>
        </p:nvSpPr>
        <p:spPr>
          <a:xfrm>
            <a:off x="3172332" y="6273555"/>
            <a:ext cx="3471767" cy="307777"/>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Importance</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300054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228419"/>
            <a:ext cx="9144000" cy="523220"/>
          </a:xfrm>
          <a:prstGeom prst="rect">
            <a:avLst/>
          </a:prstGeom>
        </p:spPr>
        <p:txBody>
          <a:bodyPr wrap="square">
            <a:spAutoFit/>
          </a:bodyPr>
          <a:lstStyle/>
          <a:p>
            <a:pPr algn="ctr"/>
            <a:r>
              <a:rPr lang="en-US" sz="2800" b="1" dirty="0">
                <a:latin typeface="Times New Roman" panose="02020603050405020304" pitchFamily="18" charset="0"/>
                <a:cs typeface="Times New Roman" panose="02020603050405020304" pitchFamily="18" charset="0"/>
              </a:rPr>
              <a:t>Functional analysis for </a:t>
            </a:r>
            <a:r>
              <a:rPr lang="en-US" altLang="zh-CN" sz="2800" b="1" dirty="0" smtClean="0">
                <a:latin typeface="Times New Roman" panose="02020603050405020304" pitchFamily="18" charset="0"/>
                <a:cs typeface="Times New Roman" panose="02020603050405020304" pitchFamily="18" charset="0"/>
              </a:rPr>
              <a:t>delta </a:t>
            </a:r>
            <a:r>
              <a:rPr lang="en-US" altLang="zh-CN" sz="2800" b="1" dirty="0">
                <a:latin typeface="Times New Roman" panose="02020603050405020304" pitchFamily="18" charset="0"/>
                <a:cs typeface="Times New Roman" panose="02020603050405020304" pitchFamily="18" charset="0"/>
              </a:rPr>
              <a:t>s</a:t>
            </a:r>
            <a:r>
              <a:rPr lang="en-US" sz="2800" b="1" dirty="0">
                <a:latin typeface="Times New Roman" panose="02020603050405020304" pitchFamily="18" charset="0"/>
                <a:cs typeface="Times New Roman" panose="02020603050405020304" pitchFamily="18" charset="0"/>
              </a:rPr>
              <a:t>ubnetwork </a:t>
            </a:r>
            <a:r>
              <a:rPr lang="en-US" altLang="zh-CN" sz="2800" b="1" dirty="0" smtClean="0">
                <a:latin typeface="Times New Roman" panose="02020603050405020304" pitchFamily="18" charset="0"/>
                <a:cs typeface="Times New Roman" panose="02020603050405020304" pitchFamily="18" charset="0"/>
              </a:rPr>
              <a:t>3</a:t>
            </a:r>
            <a:endParaRPr lang="en-US" sz="28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9076" y="1253877"/>
            <a:ext cx="7731043" cy="5195366"/>
          </a:xfrm>
          <a:prstGeom prst="rect">
            <a:avLst/>
          </a:prstGeom>
        </p:spPr>
      </p:pic>
    </p:spTree>
    <p:extLst>
      <p:ext uri="{BB962C8B-B14F-4D97-AF65-F5344CB8AC3E}">
        <p14:creationId xmlns:p14="http://schemas.microsoft.com/office/powerpoint/2010/main" val="36182253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228419"/>
            <a:ext cx="9144000" cy="954107"/>
          </a:xfrm>
          <a:prstGeom prst="rect">
            <a:avLst/>
          </a:prstGeom>
        </p:spPr>
        <p:txBody>
          <a:bodyPr wrap="square">
            <a:spAutoFit/>
          </a:bodyPr>
          <a:lstStyle/>
          <a:p>
            <a:pPr algn="ctr"/>
            <a:r>
              <a:rPr lang="en-US" sz="2800" b="1" dirty="0" smtClean="0">
                <a:latin typeface="Times New Roman" panose="02020603050405020304" pitchFamily="18" charset="0"/>
                <a:cs typeface="Times New Roman" panose="02020603050405020304" pitchFamily="18" charset="0"/>
              </a:rPr>
              <a:t>Overlap between subnetworks from two correlation networks</a:t>
            </a:r>
            <a:endParaRPr lang="en-US" sz="28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73938"/>
            <a:ext cx="5083429" cy="5083429"/>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71804" y="1589839"/>
            <a:ext cx="2694033" cy="2125813"/>
          </a:xfrm>
          <a:prstGeom prst="rect">
            <a:avLst/>
          </a:prstGeom>
        </p:spPr>
      </p:pic>
    </p:spTree>
    <p:extLst>
      <p:ext uri="{BB962C8B-B14F-4D97-AF65-F5344CB8AC3E}">
        <p14:creationId xmlns:p14="http://schemas.microsoft.com/office/powerpoint/2010/main" val="11240710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228419"/>
            <a:ext cx="9144000" cy="523220"/>
          </a:xfrm>
          <a:prstGeom prst="rect">
            <a:avLst/>
          </a:prstGeom>
        </p:spPr>
        <p:txBody>
          <a:bodyPr wrap="square">
            <a:spAutoFit/>
          </a:bodyPr>
          <a:lstStyle/>
          <a:p>
            <a:pPr algn="ctr"/>
            <a:r>
              <a:rPr lang="en-US" sz="2800" b="1" dirty="0" smtClean="0">
                <a:latin typeface="Times New Roman" panose="02020603050405020304" pitchFamily="18" charset="0"/>
                <a:cs typeface="Times New Roman" panose="02020603050405020304" pitchFamily="18" charset="0"/>
              </a:rPr>
              <a:t>Study design</a:t>
            </a:r>
            <a:endParaRPr lang="en-US" sz="28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1460739" y="1291670"/>
            <a:ext cx="5429161" cy="369332"/>
          </a:xfrm>
          <a:prstGeom prst="rect">
            <a:avLst/>
          </a:prstGeom>
          <a:noFill/>
          <a:ln w="19050">
            <a:solidFill>
              <a:srgbClr val="0070C0"/>
            </a:solidFill>
          </a:ln>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All patients</a:t>
            </a:r>
            <a:endParaRPr lang="en-US" dirty="0">
              <a:latin typeface="Times New Roman" panose="02020603050405020304" pitchFamily="18" charset="0"/>
              <a:cs typeface="Times New Roman" panose="02020603050405020304" pitchFamily="18" charset="0"/>
            </a:endParaRPr>
          </a:p>
        </p:txBody>
      </p:sp>
      <p:sp>
        <p:nvSpPr>
          <p:cNvPr id="8" name="TextBox 7"/>
          <p:cNvSpPr txBox="1"/>
          <p:nvPr/>
        </p:nvSpPr>
        <p:spPr>
          <a:xfrm>
            <a:off x="1460739" y="2002518"/>
            <a:ext cx="2364749" cy="369332"/>
          </a:xfrm>
          <a:prstGeom prst="rect">
            <a:avLst/>
          </a:prstGeom>
          <a:noFill/>
          <a:ln w="19050">
            <a:solidFill>
              <a:srgbClr val="0070C0"/>
            </a:solidFill>
          </a:ln>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Discovery dataset</a:t>
            </a:r>
            <a:endParaRPr lang="en-US" dirty="0">
              <a:latin typeface="Times New Roman" panose="02020603050405020304" pitchFamily="18" charset="0"/>
              <a:cs typeface="Times New Roman" panose="02020603050405020304" pitchFamily="18" charset="0"/>
            </a:endParaRPr>
          </a:p>
        </p:txBody>
      </p:sp>
      <p:cxnSp>
        <p:nvCxnSpPr>
          <p:cNvPr id="17" name="Straight Arrow Connector 16"/>
          <p:cNvCxnSpPr>
            <a:stCxn id="6" idx="2"/>
            <a:endCxn id="8" idx="0"/>
          </p:cNvCxnSpPr>
          <p:nvPr/>
        </p:nvCxnSpPr>
        <p:spPr>
          <a:xfrm flipH="1">
            <a:off x="2643114" y="1661002"/>
            <a:ext cx="1532206" cy="341516"/>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525151" y="2002518"/>
            <a:ext cx="2364749" cy="369332"/>
          </a:xfrm>
          <a:prstGeom prst="rect">
            <a:avLst/>
          </a:prstGeom>
          <a:noFill/>
          <a:ln w="19050">
            <a:solidFill>
              <a:srgbClr val="0070C0"/>
            </a:solidFill>
          </a:ln>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Validation dataset</a:t>
            </a:r>
            <a:endParaRPr lang="en-US" dirty="0">
              <a:latin typeface="Times New Roman" panose="02020603050405020304" pitchFamily="18" charset="0"/>
              <a:cs typeface="Times New Roman" panose="02020603050405020304" pitchFamily="18" charset="0"/>
            </a:endParaRPr>
          </a:p>
        </p:txBody>
      </p:sp>
      <p:cxnSp>
        <p:nvCxnSpPr>
          <p:cNvPr id="25" name="Straight Arrow Connector 24"/>
          <p:cNvCxnSpPr>
            <a:endCxn id="24" idx="0"/>
          </p:cNvCxnSpPr>
          <p:nvPr/>
        </p:nvCxnSpPr>
        <p:spPr>
          <a:xfrm>
            <a:off x="4175319" y="1666340"/>
            <a:ext cx="1532207" cy="336178"/>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5488742" y="1627848"/>
            <a:ext cx="1838965" cy="369332"/>
          </a:xfrm>
          <a:prstGeom prst="rect">
            <a:avLst/>
          </a:prstGeom>
        </p:spPr>
        <p:txBody>
          <a:bodyPr wrap="none">
            <a:spAutoFit/>
          </a:bodyPr>
          <a:lstStyle/>
          <a:p>
            <a:pPr algn="ctr"/>
            <a:r>
              <a:rPr lang="en-US" dirty="0" smtClean="0">
                <a:latin typeface="Times New Roman" panose="02020603050405020304" pitchFamily="18" charset="0"/>
                <a:cs typeface="Times New Roman" panose="02020603050405020304" pitchFamily="18" charset="0"/>
              </a:rPr>
              <a:t>Randomly divide</a:t>
            </a:r>
            <a:endParaRPr lang="en-US" dirty="0">
              <a:latin typeface="Times New Roman" panose="02020603050405020304" pitchFamily="18" charset="0"/>
              <a:cs typeface="Times New Roman" panose="02020603050405020304" pitchFamily="18" charset="0"/>
            </a:endParaRPr>
          </a:p>
        </p:txBody>
      </p:sp>
      <p:cxnSp>
        <p:nvCxnSpPr>
          <p:cNvPr id="29" name="Straight Arrow Connector 28"/>
          <p:cNvCxnSpPr>
            <a:stCxn id="8" idx="2"/>
            <a:endCxn id="40" idx="0"/>
          </p:cNvCxnSpPr>
          <p:nvPr/>
        </p:nvCxnSpPr>
        <p:spPr>
          <a:xfrm flipH="1">
            <a:off x="2643113" y="2371850"/>
            <a:ext cx="1" cy="444414"/>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460739" y="2933110"/>
            <a:ext cx="1106614" cy="369332"/>
          </a:xfrm>
          <a:prstGeom prst="rect">
            <a:avLst/>
          </a:prstGeom>
          <a:noFill/>
          <a:ln w="19050">
            <a:solidFill>
              <a:srgbClr val="0070C0"/>
            </a:solidFill>
          </a:ln>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Lasso</a:t>
            </a:r>
            <a:endParaRPr lang="en-US" dirty="0">
              <a:latin typeface="Times New Roman" panose="02020603050405020304" pitchFamily="18" charset="0"/>
              <a:cs typeface="Times New Roman" panose="02020603050405020304" pitchFamily="18" charset="0"/>
            </a:endParaRPr>
          </a:p>
        </p:txBody>
      </p:sp>
      <p:sp>
        <p:nvSpPr>
          <p:cNvPr id="31" name="TextBox 30"/>
          <p:cNvSpPr txBox="1"/>
          <p:nvPr/>
        </p:nvSpPr>
        <p:spPr>
          <a:xfrm>
            <a:off x="2785402" y="2933110"/>
            <a:ext cx="1040085" cy="369332"/>
          </a:xfrm>
          <a:prstGeom prst="rect">
            <a:avLst/>
          </a:prstGeom>
          <a:noFill/>
          <a:ln w="19050">
            <a:solidFill>
              <a:srgbClr val="0070C0"/>
            </a:solidFill>
          </a:ln>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RF</a:t>
            </a:r>
            <a:endParaRPr lang="en-US" dirty="0">
              <a:latin typeface="Times New Roman" panose="02020603050405020304" pitchFamily="18" charset="0"/>
              <a:cs typeface="Times New Roman" panose="02020603050405020304" pitchFamily="18" charset="0"/>
            </a:endParaRPr>
          </a:p>
        </p:txBody>
      </p:sp>
      <p:sp>
        <p:nvSpPr>
          <p:cNvPr id="32" name="TextBox 31"/>
          <p:cNvSpPr txBox="1"/>
          <p:nvPr/>
        </p:nvSpPr>
        <p:spPr>
          <a:xfrm>
            <a:off x="1460739" y="3540536"/>
            <a:ext cx="1106614" cy="369332"/>
          </a:xfrm>
          <a:prstGeom prst="rect">
            <a:avLst/>
          </a:prstGeom>
          <a:noFill/>
          <a:ln w="19050">
            <a:solidFill>
              <a:srgbClr val="0070C0"/>
            </a:solidFill>
          </a:ln>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SVM</a:t>
            </a:r>
            <a:endParaRPr lang="en-US" dirty="0">
              <a:latin typeface="Times New Roman" panose="02020603050405020304" pitchFamily="18" charset="0"/>
              <a:cs typeface="Times New Roman" panose="02020603050405020304" pitchFamily="18" charset="0"/>
            </a:endParaRPr>
          </a:p>
        </p:txBody>
      </p:sp>
      <p:sp>
        <p:nvSpPr>
          <p:cNvPr id="33" name="TextBox 32"/>
          <p:cNvSpPr txBox="1"/>
          <p:nvPr/>
        </p:nvSpPr>
        <p:spPr>
          <a:xfrm>
            <a:off x="2785402" y="3550195"/>
            <a:ext cx="1040085" cy="369332"/>
          </a:xfrm>
          <a:prstGeom prst="rect">
            <a:avLst/>
          </a:prstGeom>
          <a:noFill/>
          <a:ln w="19050">
            <a:solidFill>
              <a:srgbClr val="0070C0"/>
            </a:solidFill>
          </a:ln>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ANN</a:t>
            </a:r>
            <a:endParaRPr lang="en-US" dirty="0">
              <a:latin typeface="Times New Roman" panose="02020603050405020304" pitchFamily="18" charset="0"/>
              <a:cs typeface="Times New Roman" panose="02020603050405020304" pitchFamily="18" charset="0"/>
            </a:endParaRPr>
          </a:p>
        </p:txBody>
      </p:sp>
      <p:sp>
        <p:nvSpPr>
          <p:cNvPr id="38" name="TextBox 37"/>
          <p:cNvSpPr txBox="1"/>
          <p:nvPr/>
        </p:nvSpPr>
        <p:spPr>
          <a:xfrm>
            <a:off x="1460739" y="4286173"/>
            <a:ext cx="2364749" cy="646331"/>
          </a:xfrm>
          <a:prstGeom prst="rect">
            <a:avLst/>
          </a:prstGeom>
          <a:noFill/>
          <a:ln w="19050">
            <a:solidFill>
              <a:srgbClr val="0070C0"/>
            </a:solidFill>
          </a:ln>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Potential biomarker selection</a:t>
            </a:r>
            <a:endParaRPr lang="en-US" dirty="0">
              <a:latin typeface="Times New Roman" panose="02020603050405020304" pitchFamily="18" charset="0"/>
              <a:cs typeface="Times New Roman" panose="02020603050405020304" pitchFamily="18" charset="0"/>
            </a:endParaRPr>
          </a:p>
        </p:txBody>
      </p:sp>
      <p:sp>
        <p:nvSpPr>
          <p:cNvPr id="39" name="TextBox 38"/>
          <p:cNvSpPr txBox="1"/>
          <p:nvPr/>
        </p:nvSpPr>
        <p:spPr>
          <a:xfrm>
            <a:off x="1460739" y="5206659"/>
            <a:ext cx="2364749" cy="369332"/>
          </a:xfrm>
          <a:prstGeom prst="rect">
            <a:avLst/>
          </a:prstGeom>
          <a:noFill/>
          <a:ln w="19050">
            <a:solidFill>
              <a:srgbClr val="0070C0"/>
            </a:solidFill>
          </a:ln>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Parameter optimization</a:t>
            </a:r>
            <a:endParaRPr lang="en-US" dirty="0">
              <a:latin typeface="Times New Roman" panose="02020603050405020304" pitchFamily="18" charset="0"/>
              <a:cs typeface="Times New Roman" panose="02020603050405020304" pitchFamily="18" charset="0"/>
            </a:endParaRPr>
          </a:p>
        </p:txBody>
      </p:sp>
      <p:sp>
        <p:nvSpPr>
          <p:cNvPr id="40" name="Rectangle 39"/>
          <p:cNvSpPr/>
          <p:nvPr/>
        </p:nvSpPr>
        <p:spPr>
          <a:xfrm>
            <a:off x="1201174" y="2816264"/>
            <a:ext cx="2883877" cy="119575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p:cNvCxnSpPr>
            <a:stCxn id="40" idx="2"/>
            <a:endCxn id="38" idx="0"/>
          </p:cNvCxnSpPr>
          <p:nvPr/>
        </p:nvCxnSpPr>
        <p:spPr>
          <a:xfrm>
            <a:off x="2643113" y="4012018"/>
            <a:ext cx="1" cy="274155"/>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2643112" y="4935064"/>
            <a:ext cx="1" cy="274155"/>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460737" y="5847586"/>
            <a:ext cx="2364749" cy="369332"/>
          </a:xfrm>
          <a:prstGeom prst="rect">
            <a:avLst/>
          </a:prstGeom>
          <a:noFill/>
          <a:ln w="19050">
            <a:solidFill>
              <a:srgbClr val="0070C0"/>
            </a:solidFill>
          </a:ln>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Prediction model</a:t>
            </a:r>
            <a:endParaRPr lang="en-US" dirty="0">
              <a:latin typeface="Times New Roman" panose="02020603050405020304" pitchFamily="18" charset="0"/>
              <a:cs typeface="Times New Roman" panose="02020603050405020304" pitchFamily="18" charset="0"/>
            </a:endParaRPr>
          </a:p>
        </p:txBody>
      </p:sp>
      <p:cxnSp>
        <p:nvCxnSpPr>
          <p:cNvPr id="48" name="Straight Arrow Connector 47"/>
          <p:cNvCxnSpPr/>
          <p:nvPr/>
        </p:nvCxnSpPr>
        <p:spPr>
          <a:xfrm>
            <a:off x="2648530" y="5573431"/>
            <a:ext cx="1" cy="274155"/>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4525150" y="2748444"/>
            <a:ext cx="2364749" cy="369332"/>
          </a:xfrm>
          <a:prstGeom prst="rect">
            <a:avLst/>
          </a:prstGeom>
          <a:noFill/>
          <a:ln w="19050">
            <a:solidFill>
              <a:srgbClr val="0070C0"/>
            </a:solidFill>
          </a:ln>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Discovery dataset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43845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228419"/>
            <a:ext cx="9144000" cy="523220"/>
          </a:xfrm>
          <a:prstGeom prst="rect">
            <a:avLst/>
          </a:prstGeom>
        </p:spPr>
        <p:txBody>
          <a:bodyPr wrap="square">
            <a:spAutoFit/>
          </a:bodyPr>
          <a:lstStyle/>
          <a:p>
            <a:pPr algn="ctr"/>
            <a:r>
              <a:rPr lang="en-US" sz="2800" b="1" dirty="0" smtClean="0">
                <a:latin typeface="Times New Roman" panose="02020603050405020304" pitchFamily="18" charset="0"/>
                <a:cs typeface="Times New Roman" panose="02020603050405020304" pitchFamily="18" charset="0"/>
              </a:rPr>
              <a:t>GA week prediction (Summary)</a:t>
            </a:r>
            <a:endParaRPr lang="en-US" sz="2800" b="1" dirty="0">
              <a:latin typeface="Times New Roman" panose="02020603050405020304" pitchFamily="18" charset="0"/>
              <a:cs typeface="Times New Roman" panose="02020603050405020304"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4168946978"/>
              </p:ext>
            </p:extLst>
          </p:nvPr>
        </p:nvGraphicFramePr>
        <p:xfrm>
          <a:off x="532654" y="1280371"/>
          <a:ext cx="8325852" cy="2129972"/>
        </p:xfrm>
        <a:graphic>
          <a:graphicData uri="http://schemas.openxmlformats.org/drawingml/2006/table">
            <a:tbl>
              <a:tblPr firstRow="1" bandRow="1">
                <a:tableStyleId>{68D230F3-CF80-4859-8CE7-A43EE81993B5}</a:tableStyleId>
              </a:tblPr>
              <a:tblGrid>
                <a:gridCol w="2687819">
                  <a:extLst>
                    <a:ext uri="{9D8B030D-6E8A-4147-A177-3AD203B41FA5}">
                      <a16:colId xmlns:a16="http://schemas.microsoft.com/office/drawing/2014/main" val="733201587"/>
                    </a:ext>
                  </a:extLst>
                </a:gridCol>
                <a:gridCol w="1726052">
                  <a:extLst>
                    <a:ext uri="{9D8B030D-6E8A-4147-A177-3AD203B41FA5}">
                      <a16:colId xmlns:a16="http://schemas.microsoft.com/office/drawing/2014/main" val="1754319003"/>
                    </a:ext>
                  </a:extLst>
                </a:gridCol>
                <a:gridCol w="1830518">
                  <a:extLst>
                    <a:ext uri="{9D8B030D-6E8A-4147-A177-3AD203B41FA5}">
                      <a16:colId xmlns:a16="http://schemas.microsoft.com/office/drawing/2014/main" val="1139284097"/>
                    </a:ext>
                  </a:extLst>
                </a:gridCol>
                <a:gridCol w="2081463">
                  <a:extLst>
                    <a:ext uri="{9D8B030D-6E8A-4147-A177-3AD203B41FA5}">
                      <a16:colId xmlns:a16="http://schemas.microsoft.com/office/drawing/2014/main" val="1169431466"/>
                    </a:ext>
                  </a:extLst>
                </a:gridCol>
              </a:tblGrid>
              <a:tr h="370430">
                <a:tc>
                  <a:txBody>
                    <a:bodyPr/>
                    <a:lstStyle/>
                    <a:p>
                      <a:pPr algn="ctr"/>
                      <a:r>
                        <a:rPr lang="en-US" dirty="0" smtClean="0">
                          <a:latin typeface="Times New Roman" panose="02020603050405020304" pitchFamily="18" charset="0"/>
                          <a:cs typeface="Times New Roman" panose="02020603050405020304" pitchFamily="18" charset="0"/>
                        </a:rPr>
                        <a:t>Model</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atin typeface="Times New Roman" panose="02020603050405020304" pitchFamily="18" charset="0"/>
                          <a:cs typeface="Times New Roman" panose="02020603050405020304" pitchFamily="18" charset="0"/>
                        </a:rPr>
                        <a:t>RMSE</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atin typeface="Times New Roman" panose="02020603050405020304" pitchFamily="18" charset="0"/>
                          <a:cs typeface="Times New Roman" panose="02020603050405020304" pitchFamily="18" charset="0"/>
                        </a:rPr>
                        <a:t>Adjusted</a:t>
                      </a:r>
                      <a:r>
                        <a:rPr lang="en-US" baseline="0" dirty="0" smtClean="0">
                          <a:latin typeface="Times New Roman" panose="02020603050405020304" pitchFamily="18" charset="0"/>
                          <a:cs typeface="Times New Roman" panose="02020603050405020304" pitchFamily="18" charset="0"/>
                        </a:rPr>
                        <a:t> R</a:t>
                      </a:r>
                      <a:r>
                        <a:rPr lang="en-US" baseline="30000" dirty="0" smtClean="0">
                          <a:latin typeface="Times New Roman" panose="02020603050405020304" pitchFamily="18" charset="0"/>
                          <a:cs typeface="Times New Roman" panose="02020603050405020304" pitchFamily="18" charset="0"/>
                        </a:rPr>
                        <a:t>2</a:t>
                      </a:r>
                      <a:endParaRPr lang="en-US" baseline="30000"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atin typeface="Times New Roman" panose="02020603050405020304" pitchFamily="18" charset="0"/>
                          <a:cs typeface="Times New Roman" panose="02020603050405020304" pitchFamily="18" charset="0"/>
                        </a:rPr>
                        <a:t>P-value</a:t>
                      </a:r>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59720860"/>
                  </a:ext>
                </a:extLst>
              </a:tr>
              <a:tr h="370430">
                <a:tc>
                  <a:txBody>
                    <a:bodyPr/>
                    <a:lstStyle/>
                    <a:p>
                      <a:pPr algn="ctr"/>
                      <a:r>
                        <a:rPr lang="en-US" dirty="0" smtClean="0">
                          <a:latin typeface="Times New Roman" panose="02020603050405020304" pitchFamily="18" charset="0"/>
                          <a:cs typeface="Times New Roman" panose="02020603050405020304" pitchFamily="18" charset="0"/>
                        </a:rPr>
                        <a:t>Lasso</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atin typeface="Times New Roman" panose="02020603050405020304" pitchFamily="18" charset="0"/>
                          <a:cs typeface="Times New Roman" panose="02020603050405020304" pitchFamily="18" charset="0"/>
                        </a:rPr>
                        <a:t>3.35</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atin typeface="Times New Roman" panose="02020603050405020304" pitchFamily="18" charset="0"/>
                          <a:cs typeface="Times New Roman" panose="02020603050405020304" pitchFamily="18" charset="0"/>
                        </a:rPr>
                        <a:t>0.69</a:t>
                      </a:r>
                      <a:endParaRPr lang="en-US"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anose="02020603050405020304" pitchFamily="18" charset="0"/>
                          <a:cs typeface="Times New Roman" panose="02020603050405020304" pitchFamily="18" charset="0"/>
                        </a:rPr>
                        <a:t>&lt; 2.2*10</a:t>
                      </a:r>
                      <a:r>
                        <a:rPr lang="en-US" sz="1800" baseline="30000" dirty="0" smtClean="0">
                          <a:latin typeface="Times New Roman" panose="02020603050405020304" pitchFamily="18" charset="0"/>
                          <a:cs typeface="Times New Roman" panose="02020603050405020304" pitchFamily="18" charset="0"/>
                        </a:rPr>
                        <a:t>-16</a:t>
                      </a:r>
                    </a:p>
                  </a:txBody>
                  <a:tcPr anchor="ctr"/>
                </a:tc>
                <a:extLst>
                  <a:ext uri="{0D108BD9-81ED-4DB2-BD59-A6C34878D82A}">
                    <a16:rowId xmlns:a16="http://schemas.microsoft.com/office/drawing/2014/main" val="1667223027"/>
                  </a:ext>
                </a:extLst>
              </a:tr>
              <a:tr h="370430">
                <a:tc>
                  <a:txBody>
                    <a:bodyPr/>
                    <a:lstStyle/>
                    <a:p>
                      <a:pPr algn="ctr"/>
                      <a:r>
                        <a:rPr lang="en-US" b="1" dirty="0" smtClean="0">
                          <a:latin typeface="Times New Roman" panose="02020603050405020304" pitchFamily="18" charset="0"/>
                          <a:cs typeface="Times New Roman" panose="02020603050405020304" pitchFamily="18" charset="0"/>
                        </a:rPr>
                        <a:t>Random Forest</a:t>
                      </a:r>
                      <a:endParaRPr lang="en-US" b="1" dirty="0">
                        <a:latin typeface="Times New Roman" panose="02020603050405020304" pitchFamily="18" charset="0"/>
                        <a:cs typeface="Times New Roman" panose="02020603050405020304" pitchFamily="18" charset="0"/>
                      </a:endParaRPr>
                    </a:p>
                  </a:txBody>
                  <a:tcPr anchor="ctr"/>
                </a:tc>
                <a:tc>
                  <a:txBody>
                    <a:bodyPr/>
                    <a:lstStyle/>
                    <a:p>
                      <a:pPr algn="ctr"/>
                      <a:r>
                        <a:rPr lang="en-US" b="1" dirty="0" smtClean="0">
                          <a:latin typeface="Times New Roman" panose="02020603050405020304" pitchFamily="18" charset="0"/>
                          <a:cs typeface="Times New Roman" panose="02020603050405020304" pitchFamily="18" charset="0"/>
                        </a:rPr>
                        <a:t>3.27</a:t>
                      </a:r>
                      <a:endParaRPr lang="en-US" b="1" dirty="0">
                        <a:latin typeface="Times New Roman" panose="02020603050405020304" pitchFamily="18" charset="0"/>
                        <a:cs typeface="Times New Roman" panose="02020603050405020304" pitchFamily="18" charset="0"/>
                      </a:endParaRPr>
                    </a:p>
                  </a:txBody>
                  <a:tcPr anchor="ctr"/>
                </a:tc>
                <a:tc>
                  <a:txBody>
                    <a:bodyPr/>
                    <a:lstStyle/>
                    <a:p>
                      <a:pPr algn="ctr"/>
                      <a:r>
                        <a:rPr lang="en-US" b="1" dirty="0" smtClean="0">
                          <a:latin typeface="Times New Roman" panose="02020603050405020304" pitchFamily="18" charset="0"/>
                          <a:cs typeface="Times New Roman" panose="02020603050405020304" pitchFamily="18" charset="0"/>
                        </a:rPr>
                        <a:t>0.74</a:t>
                      </a:r>
                      <a:endParaRPr lang="en-US" b="1"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smtClean="0">
                          <a:latin typeface="Times New Roman" panose="02020603050405020304" pitchFamily="18" charset="0"/>
                          <a:cs typeface="Times New Roman" panose="02020603050405020304" pitchFamily="18" charset="0"/>
                        </a:rPr>
                        <a:t>&lt; 2.2*10</a:t>
                      </a:r>
                      <a:r>
                        <a:rPr lang="en-US" sz="1800" b="1" baseline="30000" dirty="0" smtClean="0">
                          <a:latin typeface="Times New Roman" panose="02020603050405020304" pitchFamily="18" charset="0"/>
                          <a:cs typeface="Times New Roman" panose="02020603050405020304" pitchFamily="18" charset="0"/>
                        </a:rPr>
                        <a:t>-16</a:t>
                      </a:r>
                    </a:p>
                  </a:txBody>
                  <a:tcPr anchor="ctr"/>
                </a:tc>
                <a:extLst>
                  <a:ext uri="{0D108BD9-81ED-4DB2-BD59-A6C34878D82A}">
                    <a16:rowId xmlns:a16="http://schemas.microsoft.com/office/drawing/2014/main" val="3431202582"/>
                  </a:ext>
                </a:extLst>
              </a:tr>
              <a:tr h="370430">
                <a:tc>
                  <a:txBody>
                    <a:bodyPr/>
                    <a:lstStyle/>
                    <a:p>
                      <a:pPr algn="ctr"/>
                      <a:r>
                        <a:rPr lang="en-US" dirty="0" smtClean="0">
                          <a:latin typeface="Times New Roman" panose="02020603050405020304" pitchFamily="18" charset="0"/>
                          <a:cs typeface="Times New Roman" panose="02020603050405020304" pitchFamily="18" charset="0"/>
                        </a:rPr>
                        <a:t>Support Vector Machine</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atin typeface="Times New Roman" panose="02020603050405020304" pitchFamily="18" charset="0"/>
                          <a:cs typeface="Times New Roman" panose="02020603050405020304" pitchFamily="18" charset="0"/>
                        </a:rPr>
                        <a:t>4.04</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atin typeface="Times New Roman" panose="02020603050405020304" pitchFamily="18" charset="0"/>
                          <a:cs typeface="Times New Roman" panose="02020603050405020304" pitchFamily="18" charset="0"/>
                        </a:rPr>
                        <a:t>0.62</a:t>
                      </a:r>
                      <a:endParaRPr lang="en-US"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anose="02020603050405020304" pitchFamily="18" charset="0"/>
                          <a:cs typeface="Times New Roman" panose="02020603050405020304" pitchFamily="18" charset="0"/>
                        </a:rPr>
                        <a:t>&lt; 2.2*10</a:t>
                      </a:r>
                      <a:r>
                        <a:rPr lang="en-US" sz="1800" baseline="30000" dirty="0" smtClean="0">
                          <a:latin typeface="Times New Roman" panose="02020603050405020304" pitchFamily="18" charset="0"/>
                          <a:cs typeface="Times New Roman" panose="02020603050405020304" pitchFamily="18" charset="0"/>
                        </a:rPr>
                        <a:t>-16</a:t>
                      </a:r>
                    </a:p>
                  </a:txBody>
                  <a:tcPr anchor="ctr"/>
                </a:tc>
                <a:extLst>
                  <a:ext uri="{0D108BD9-81ED-4DB2-BD59-A6C34878D82A}">
                    <a16:rowId xmlns:a16="http://schemas.microsoft.com/office/drawing/2014/main" val="1673617964"/>
                  </a:ext>
                </a:extLst>
              </a:tr>
              <a:tr h="648252">
                <a:tc>
                  <a:txBody>
                    <a:bodyPr/>
                    <a:lstStyle/>
                    <a:p>
                      <a:pPr algn="ctr"/>
                      <a:r>
                        <a:rPr lang="en-US" dirty="0" smtClean="0">
                          <a:latin typeface="Times New Roman" panose="02020603050405020304" pitchFamily="18" charset="0"/>
                          <a:cs typeface="Times New Roman" panose="02020603050405020304" pitchFamily="18" charset="0"/>
                        </a:rPr>
                        <a:t>Artificial Neuronal</a:t>
                      </a:r>
                      <a:r>
                        <a:rPr lang="en-US" baseline="0" dirty="0" smtClean="0">
                          <a:latin typeface="Times New Roman" panose="02020603050405020304" pitchFamily="18" charset="0"/>
                          <a:cs typeface="Times New Roman" panose="02020603050405020304" pitchFamily="18" charset="0"/>
                        </a:rPr>
                        <a:t> Network</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atin typeface="Times New Roman" panose="02020603050405020304" pitchFamily="18" charset="0"/>
                          <a:cs typeface="Times New Roman" panose="02020603050405020304" pitchFamily="18" charset="0"/>
                        </a:rPr>
                        <a:t>3.89</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atin typeface="Times New Roman" panose="02020603050405020304" pitchFamily="18" charset="0"/>
                          <a:cs typeface="Times New Roman" panose="02020603050405020304" pitchFamily="18" charset="0"/>
                        </a:rPr>
                        <a:t>0.66</a:t>
                      </a:r>
                      <a:endParaRPr lang="en-US"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anose="02020603050405020304" pitchFamily="18" charset="0"/>
                          <a:cs typeface="Times New Roman" panose="02020603050405020304" pitchFamily="18" charset="0"/>
                        </a:rPr>
                        <a:t>&lt; 2.2*10</a:t>
                      </a:r>
                      <a:r>
                        <a:rPr lang="en-US" sz="1800" baseline="30000" dirty="0" smtClean="0">
                          <a:latin typeface="Times New Roman" panose="02020603050405020304" pitchFamily="18" charset="0"/>
                          <a:cs typeface="Times New Roman" panose="02020603050405020304" pitchFamily="18" charset="0"/>
                        </a:rPr>
                        <a:t>-16</a:t>
                      </a:r>
                    </a:p>
                  </a:txBody>
                  <a:tcPr anchor="ctr"/>
                </a:tc>
                <a:extLst>
                  <a:ext uri="{0D108BD9-81ED-4DB2-BD59-A6C34878D82A}">
                    <a16:rowId xmlns:a16="http://schemas.microsoft.com/office/drawing/2014/main" val="1744992318"/>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009991304"/>
              </p:ext>
            </p:extLst>
          </p:nvPr>
        </p:nvGraphicFramePr>
        <p:xfrm>
          <a:off x="532654" y="4009415"/>
          <a:ext cx="8325852" cy="2129972"/>
        </p:xfrm>
        <a:graphic>
          <a:graphicData uri="http://schemas.openxmlformats.org/drawingml/2006/table">
            <a:tbl>
              <a:tblPr firstRow="1" bandRow="1">
                <a:tableStyleId>{3B4B98B0-60AC-42C2-AFA5-B58CD77FA1E5}</a:tableStyleId>
              </a:tblPr>
              <a:tblGrid>
                <a:gridCol w="2687819">
                  <a:extLst>
                    <a:ext uri="{9D8B030D-6E8A-4147-A177-3AD203B41FA5}">
                      <a16:colId xmlns:a16="http://schemas.microsoft.com/office/drawing/2014/main" val="733201587"/>
                    </a:ext>
                  </a:extLst>
                </a:gridCol>
                <a:gridCol w="1726052">
                  <a:extLst>
                    <a:ext uri="{9D8B030D-6E8A-4147-A177-3AD203B41FA5}">
                      <a16:colId xmlns:a16="http://schemas.microsoft.com/office/drawing/2014/main" val="1754319003"/>
                    </a:ext>
                  </a:extLst>
                </a:gridCol>
                <a:gridCol w="1830518">
                  <a:extLst>
                    <a:ext uri="{9D8B030D-6E8A-4147-A177-3AD203B41FA5}">
                      <a16:colId xmlns:a16="http://schemas.microsoft.com/office/drawing/2014/main" val="1139284097"/>
                    </a:ext>
                  </a:extLst>
                </a:gridCol>
                <a:gridCol w="2081463">
                  <a:extLst>
                    <a:ext uri="{9D8B030D-6E8A-4147-A177-3AD203B41FA5}">
                      <a16:colId xmlns:a16="http://schemas.microsoft.com/office/drawing/2014/main" val="1169431466"/>
                    </a:ext>
                  </a:extLst>
                </a:gridCol>
              </a:tblGrid>
              <a:tr h="370430">
                <a:tc>
                  <a:txBody>
                    <a:bodyPr/>
                    <a:lstStyle/>
                    <a:p>
                      <a:pPr algn="ctr"/>
                      <a:r>
                        <a:rPr lang="en-US" dirty="0" smtClean="0">
                          <a:latin typeface="Times New Roman" panose="02020603050405020304" pitchFamily="18" charset="0"/>
                          <a:cs typeface="Times New Roman" panose="02020603050405020304" pitchFamily="18" charset="0"/>
                        </a:rPr>
                        <a:t>Model</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atin typeface="Times New Roman" panose="02020603050405020304" pitchFamily="18" charset="0"/>
                          <a:cs typeface="Times New Roman" panose="02020603050405020304" pitchFamily="18" charset="0"/>
                        </a:rPr>
                        <a:t>RMSE</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atin typeface="Times New Roman" panose="02020603050405020304" pitchFamily="18" charset="0"/>
                          <a:cs typeface="Times New Roman" panose="02020603050405020304" pitchFamily="18" charset="0"/>
                        </a:rPr>
                        <a:t>Adjusted</a:t>
                      </a:r>
                      <a:r>
                        <a:rPr lang="en-US" baseline="0" dirty="0" smtClean="0">
                          <a:latin typeface="Times New Roman" panose="02020603050405020304" pitchFamily="18" charset="0"/>
                          <a:cs typeface="Times New Roman" panose="02020603050405020304" pitchFamily="18" charset="0"/>
                        </a:rPr>
                        <a:t> R</a:t>
                      </a:r>
                      <a:r>
                        <a:rPr lang="en-US" baseline="30000" dirty="0" smtClean="0">
                          <a:latin typeface="Times New Roman" panose="02020603050405020304" pitchFamily="18" charset="0"/>
                          <a:cs typeface="Times New Roman" panose="02020603050405020304" pitchFamily="18" charset="0"/>
                        </a:rPr>
                        <a:t>2</a:t>
                      </a:r>
                      <a:endParaRPr lang="en-US" baseline="30000"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atin typeface="Times New Roman" panose="02020603050405020304" pitchFamily="18" charset="0"/>
                          <a:cs typeface="Times New Roman" panose="02020603050405020304" pitchFamily="18" charset="0"/>
                        </a:rPr>
                        <a:t>P-value</a:t>
                      </a:r>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59720860"/>
                  </a:ext>
                </a:extLst>
              </a:tr>
              <a:tr h="370430">
                <a:tc>
                  <a:txBody>
                    <a:bodyPr/>
                    <a:lstStyle/>
                    <a:p>
                      <a:pPr algn="ctr"/>
                      <a:r>
                        <a:rPr lang="en-US" dirty="0" smtClean="0">
                          <a:latin typeface="Times New Roman" panose="02020603050405020304" pitchFamily="18" charset="0"/>
                          <a:cs typeface="Times New Roman" panose="02020603050405020304" pitchFamily="18" charset="0"/>
                        </a:rPr>
                        <a:t>Lasso</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atin typeface="Times New Roman" panose="02020603050405020304" pitchFamily="18" charset="0"/>
                          <a:cs typeface="Times New Roman" panose="02020603050405020304" pitchFamily="18" charset="0"/>
                        </a:rPr>
                        <a:t>3.59</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smtClean="0">
                          <a:latin typeface="Times New Roman" panose="02020603050405020304" pitchFamily="18" charset="0"/>
                          <a:cs typeface="Times New Roman" panose="02020603050405020304" pitchFamily="18" charset="0"/>
                        </a:rPr>
                        <a:t>0.63</a:t>
                      </a:r>
                      <a:endParaRPr lang="en-US"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anose="02020603050405020304" pitchFamily="18" charset="0"/>
                          <a:cs typeface="Times New Roman" panose="02020603050405020304" pitchFamily="18" charset="0"/>
                        </a:rPr>
                        <a:t>&lt; 2.2*10</a:t>
                      </a:r>
                      <a:r>
                        <a:rPr lang="en-US" sz="1800" baseline="30000" dirty="0" smtClean="0">
                          <a:latin typeface="Times New Roman" panose="02020603050405020304" pitchFamily="18" charset="0"/>
                          <a:cs typeface="Times New Roman" panose="02020603050405020304" pitchFamily="18" charset="0"/>
                        </a:rPr>
                        <a:t>-16</a:t>
                      </a:r>
                    </a:p>
                  </a:txBody>
                  <a:tcPr anchor="ctr"/>
                </a:tc>
                <a:extLst>
                  <a:ext uri="{0D108BD9-81ED-4DB2-BD59-A6C34878D82A}">
                    <a16:rowId xmlns:a16="http://schemas.microsoft.com/office/drawing/2014/main" val="1667223027"/>
                  </a:ext>
                </a:extLst>
              </a:tr>
              <a:tr h="370430">
                <a:tc>
                  <a:txBody>
                    <a:bodyPr/>
                    <a:lstStyle/>
                    <a:p>
                      <a:pPr algn="ctr"/>
                      <a:r>
                        <a:rPr lang="en-US" b="1" dirty="0" smtClean="0">
                          <a:latin typeface="Times New Roman" panose="02020603050405020304" pitchFamily="18" charset="0"/>
                          <a:cs typeface="Times New Roman" panose="02020603050405020304" pitchFamily="18" charset="0"/>
                        </a:rPr>
                        <a:t>Random Forest</a:t>
                      </a:r>
                      <a:endParaRPr lang="en-US" b="1" dirty="0">
                        <a:latin typeface="Times New Roman" panose="02020603050405020304" pitchFamily="18" charset="0"/>
                        <a:cs typeface="Times New Roman" panose="02020603050405020304" pitchFamily="18" charset="0"/>
                      </a:endParaRPr>
                    </a:p>
                  </a:txBody>
                  <a:tcPr anchor="ctr"/>
                </a:tc>
                <a:tc>
                  <a:txBody>
                    <a:bodyPr/>
                    <a:lstStyle/>
                    <a:p>
                      <a:pPr algn="ctr"/>
                      <a:r>
                        <a:rPr lang="en-US" b="1" dirty="0" smtClean="0">
                          <a:latin typeface="Times New Roman" panose="02020603050405020304" pitchFamily="18" charset="0"/>
                          <a:cs typeface="Times New Roman" panose="02020603050405020304" pitchFamily="18" charset="0"/>
                        </a:rPr>
                        <a:t>3.38</a:t>
                      </a:r>
                      <a:endParaRPr lang="en-US" b="1" dirty="0">
                        <a:latin typeface="Times New Roman" panose="02020603050405020304" pitchFamily="18" charset="0"/>
                        <a:cs typeface="Times New Roman" panose="02020603050405020304" pitchFamily="18" charset="0"/>
                      </a:endParaRPr>
                    </a:p>
                  </a:txBody>
                  <a:tcPr anchor="ctr"/>
                </a:tc>
                <a:tc>
                  <a:txBody>
                    <a:bodyPr/>
                    <a:lstStyle/>
                    <a:p>
                      <a:pPr algn="ctr"/>
                      <a:r>
                        <a:rPr lang="en-US" b="1" dirty="0" smtClean="0">
                          <a:latin typeface="Times New Roman" panose="02020603050405020304" pitchFamily="18" charset="0"/>
                          <a:cs typeface="Times New Roman" panose="02020603050405020304" pitchFamily="18" charset="0"/>
                        </a:rPr>
                        <a:t>0.70</a:t>
                      </a:r>
                      <a:endParaRPr lang="en-US" b="1"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smtClean="0">
                          <a:latin typeface="Times New Roman" panose="02020603050405020304" pitchFamily="18" charset="0"/>
                          <a:cs typeface="Times New Roman" panose="02020603050405020304" pitchFamily="18" charset="0"/>
                        </a:rPr>
                        <a:t>&lt; 2.2*10</a:t>
                      </a:r>
                      <a:r>
                        <a:rPr lang="en-US" sz="1800" b="1" baseline="30000" dirty="0" smtClean="0">
                          <a:latin typeface="Times New Roman" panose="02020603050405020304" pitchFamily="18" charset="0"/>
                          <a:cs typeface="Times New Roman" panose="02020603050405020304" pitchFamily="18" charset="0"/>
                        </a:rPr>
                        <a:t>-16</a:t>
                      </a:r>
                    </a:p>
                  </a:txBody>
                  <a:tcPr anchor="ctr"/>
                </a:tc>
                <a:extLst>
                  <a:ext uri="{0D108BD9-81ED-4DB2-BD59-A6C34878D82A}">
                    <a16:rowId xmlns:a16="http://schemas.microsoft.com/office/drawing/2014/main" val="3431202582"/>
                  </a:ext>
                </a:extLst>
              </a:tr>
              <a:tr h="370430">
                <a:tc>
                  <a:txBody>
                    <a:bodyPr/>
                    <a:lstStyle/>
                    <a:p>
                      <a:pPr algn="ctr"/>
                      <a:r>
                        <a:rPr lang="en-US" dirty="0" smtClean="0">
                          <a:latin typeface="Times New Roman" panose="02020603050405020304" pitchFamily="18" charset="0"/>
                          <a:cs typeface="Times New Roman" panose="02020603050405020304" pitchFamily="18" charset="0"/>
                        </a:rPr>
                        <a:t>Support Vector Machine</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atin typeface="Times New Roman" panose="02020603050405020304" pitchFamily="18" charset="0"/>
                          <a:cs typeface="Times New Roman" panose="02020603050405020304" pitchFamily="18" charset="0"/>
                        </a:rPr>
                        <a:t>4.16</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atin typeface="Times New Roman" panose="02020603050405020304" pitchFamily="18" charset="0"/>
                          <a:cs typeface="Times New Roman" panose="02020603050405020304" pitchFamily="18" charset="0"/>
                        </a:rPr>
                        <a:t>0.57</a:t>
                      </a:r>
                      <a:endParaRPr lang="en-US"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anose="02020603050405020304" pitchFamily="18" charset="0"/>
                          <a:cs typeface="Times New Roman" panose="02020603050405020304" pitchFamily="18" charset="0"/>
                        </a:rPr>
                        <a:t>&lt; 2.2*10</a:t>
                      </a:r>
                      <a:r>
                        <a:rPr lang="en-US" sz="1800" baseline="30000" dirty="0" smtClean="0">
                          <a:latin typeface="Times New Roman" panose="02020603050405020304" pitchFamily="18" charset="0"/>
                          <a:cs typeface="Times New Roman" panose="02020603050405020304" pitchFamily="18" charset="0"/>
                        </a:rPr>
                        <a:t>-16</a:t>
                      </a:r>
                    </a:p>
                  </a:txBody>
                  <a:tcPr anchor="ctr"/>
                </a:tc>
                <a:extLst>
                  <a:ext uri="{0D108BD9-81ED-4DB2-BD59-A6C34878D82A}">
                    <a16:rowId xmlns:a16="http://schemas.microsoft.com/office/drawing/2014/main" val="1673617964"/>
                  </a:ext>
                </a:extLst>
              </a:tr>
              <a:tr h="648252">
                <a:tc>
                  <a:txBody>
                    <a:bodyPr/>
                    <a:lstStyle/>
                    <a:p>
                      <a:pPr algn="ctr"/>
                      <a:r>
                        <a:rPr lang="en-US" dirty="0" smtClean="0">
                          <a:latin typeface="Times New Roman" panose="02020603050405020304" pitchFamily="18" charset="0"/>
                          <a:cs typeface="Times New Roman" panose="02020603050405020304" pitchFamily="18" charset="0"/>
                        </a:rPr>
                        <a:t>Artificial Neuronal</a:t>
                      </a:r>
                      <a:r>
                        <a:rPr lang="en-US" baseline="0" dirty="0" smtClean="0">
                          <a:latin typeface="Times New Roman" panose="02020603050405020304" pitchFamily="18" charset="0"/>
                          <a:cs typeface="Times New Roman" panose="02020603050405020304" pitchFamily="18" charset="0"/>
                        </a:rPr>
                        <a:t> Network</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atin typeface="Times New Roman" panose="02020603050405020304" pitchFamily="18" charset="0"/>
                          <a:cs typeface="Times New Roman" panose="02020603050405020304" pitchFamily="18" charset="0"/>
                        </a:rPr>
                        <a:t>5.87</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atin typeface="Times New Roman" panose="02020603050405020304" pitchFamily="18" charset="0"/>
                          <a:cs typeface="Times New Roman" panose="02020603050405020304" pitchFamily="18" charset="0"/>
                        </a:rPr>
                        <a:t>0.33</a:t>
                      </a:r>
                      <a:endParaRPr lang="en-US"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anose="02020603050405020304" pitchFamily="18" charset="0"/>
                          <a:cs typeface="Times New Roman" panose="02020603050405020304" pitchFamily="18" charset="0"/>
                        </a:rPr>
                        <a:t>&lt; 2.2*10</a:t>
                      </a:r>
                      <a:r>
                        <a:rPr lang="en-US" sz="1800" baseline="30000" dirty="0" smtClean="0">
                          <a:latin typeface="Times New Roman" panose="02020603050405020304" pitchFamily="18" charset="0"/>
                          <a:cs typeface="Times New Roman" panose="02020603050405020304" pitchFamily="18" charset="0"/>
                        </a:rPr>
                        <a:t>-16</a:t>
                      </a:r>
                    </a:p>
                  </a:txBody>
                  <a:tcPr anchor="ctr"/>
                </a:tc>
                <a:extLst>
                  <a:ext uri="{0D108BD9-81ED-4DB2-BD59-A6C34878D82A}">
                    <a16:rowId xmlns:a16="http://schemas.microsoft.com/office/drawing/2014/main" val="1744992318"/>
                  </a:ext>
                </a:extLst>
              </a:tr>
            </a:tbl>
          </a:graphicData>
        </a:graphic>
      </p:graphicFrame>
      <p:sp>
        <p:nvSpPr>
          <p:cNvPr id="3" name="Rectangle 2"/>
          <p:cNvSpPr/>
          <p:nvPr/>
        </p:nvSpPr>
        <p:spPr>
          <a:xfrm>
            <a:off x="426362" y="842578"/>
            <a:ext cx="2903359" cy="369332"/>
          </a:xfrm>
          <a:prstGeom prst="rect">
            <a:avLst/>
          </a:prstGeom>
        </p:spPr>
        <p:txBody>
          <a:bodyPr wrap="none">
            <a:spAutoFit/>
          </a:bodyPr>
          <a:lstStyle/>
          <a:p>
            <a:pPr algn="ctr"/>
            <a:r>
              <a:rPr lang="en-US" b="1" dirty="0" smtClean="0">
                <a:solidFill>
                  <a:schemeClr val="accent6">
                    <a:lumMod val="75000"/>
                  </a:schemeClr>
                </a:solidFill>
                <a:latin typeface="Times New Roman" panose="02020603050405020304" pitchFamily="18" charset="0"/>
                <a:cs typeface="Times New Roman" panose="02020603050405020304" pitchFamily="18" charset="0"/>
              </a:rPr>
              <a:t>Internal validation data set</a:t>
            </a:r>
            <a:endParaRPr lang="en-US" b="1"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8" name="Rectangle 7"/>
          <p:cNvSpPr/>
          <p:nvPr/>
        </p:nvSpPr>
        <p:spPr>
          <a:xfrm>
            <a:off x="423157" y="3571622"/>
            <a:ext cx="2909772" cy="369332"/>
          </a:xfrm>
          <a:prstGeom prst="rect">
            <a:avLst/>
          </a:prstGeom>
        </p:spPr>
        <p:txBody>
          <a:bodyPr wrap="none">
            <a:spAutoFit/>
          </a:bodyPr>
          <a:lstStyle/>
          <a:p>
            <a:pPr algn="ctr"/>
            <a:r>
              <a:rPr lang="en-US" b="1" dirty="0" smtClean="0">
                <a:solidFill>
                  <a:schemeClr val="accent1">
                    <a:lumMod val="75000"/>
                  </a:schemeClr>
                </a:solidFill>
                <a:latin typeface="Times New Roman" panose="02020603050405020304" pitchFamily="18" charset="0"/>
                <a:cs typeface="Times New Roman" panose="02020603050405020304" pitchFamily="18" charset="0"/>
              </a:rPr>
              <a:t>External validation data set</a:t>
            </a:r>
            <a:endParaRPr lang="en-US" b="1" dirty="0">
              <a:solidFill>
                <a:schemeClr val="accent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12860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228419"/>
            <a:ext cx="9144000" cy="523220"/>
          </a:xfrm>
          <a:prstGeom prst="rect">
            <a:avLst/>
          </a:prstGeom>
        </p:spPr>
        <p:txBody>
          <a:bodyPr wrap="square">
            <a:spAutoFit/>
          </a:bodyPr>
          <a:lstStyle/>
          <a:p>
            <a:pPr algn="ctr"/>
            <a:r>
              <a:rPr lang="en-US" altLang="zh-CN" sz="2800" b="1" dirty="0">
                <a:latin typeface="Times New Roman" panose="02020603050405020304" pitchFamily="18" charset="0"/>
                <a:cs typeface="Times New Roman" panose="02020603050405020304" pitchFamily="18" charset="0"/>
              </a:rPr>
              <a:t>Potential marker and parameter optimization</a:t>
            </a:r>
            <a:endParaRPr lang="en-US" sz="28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64250" y="1794216"/>
            <a:ext cx="4121833" cy="4121833"/>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3607" y="1794216"/>
            <a:ext cx="4121833" cy="4121833"/>
          </a:xfrm>
          <a:prstGeom prst="rect">
            <a:avLst/>
          </a:prstGeom>
        </p:spPr>
      </p:pic>
      <p:sp>
        <p:nvSpPr>
          <p:cNvPr id="6" name="Rectangle 5"/>
          <p:cNvSpPr/>
          <p:nvPr/>
        </p:nvSpPr>
        <p:spPr>
          <a:xfrm>
            <a:off x="502422" y="1088261"/>
            <a:ext cx="2309287" cy="369332"/>
          </a:xfrm>
          <a:prstGeom prst="rect">
            <a:avLst/>
          </a:prstGeom>
        </p:spPr>
        <p:txBody>
          <a:bodyPr wrap="none">
            <a:spAutoFit/>
          </a:bodyPr>
          <a:lstStyle/>
          <a:p>
            <a:pPr algn="ctr"/>
            <a:r>
              <a:rPr lang="en-US" b="1" dirty="0" smtClean="0">
                <a:latin typeface="Times New Roman" panose="02020603050405020304" pitchFamily="18" charset="0"/>
                <a:cs typeface="Times New Roman" panose="02020603050405020304" pitchFamily="18" charset="0"/>
              </a:rPr>
              <a:t>Random forest model</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23651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28419"/>
            <a:ext cx="9144000" cy="523220"/>
          </a:xfrm>
          <a:prstGeom prst="rect">
            <a:avLst/>
          </a:prstGeom>
        </p:spPr>
        <p:txBody>
          <a:bodyPr wrap="square">
            <a:spAutoFit/>
          </a:bodyPr>
          <a:lstStyle/>
          <a:p>
            <a:pPr algn="ctr"/>
            <a:r>
              <a:rPr lang="en-US" sz="2800" b="1" dirty="0" smtClean="0">
                <a:latin typeface="Times New Roman" panose="02020603050405020304" pitchFamily="18" charset="0"/>
                <a:cs typeface="Times New Roman" panose="02020603050405020304" pitchFamily="18" charset="0"/>
              </a:rPr>
              <a:t>Patient information (sample collection)</a:t>
            </a:r>
            <a:endParaRPr lang="en-US" sz="28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0" y="1277733"/>
            <a:ext cx="6216316" cy="369332"/>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36 patients 346 urine samples.</a:t>
            </a:r>
            <a:endParaRPr lang="en-US" b="1"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1189" y="1955259"/>
            <a:ext cx="4640095" cy="4640095"/>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2306965"/>
            <a:ext cx="4004365" cy="4002394"/>
          </a:xfrm>
          <a:prstGeom prst="rect">
            <a:avLst/>
          </a:prstGeom>
        </p:spPr>
      </p:pic>
    </p:spTree>
    <p:extLst>
      <p:ext uri="{BB962C8B-B14F-4D97-AF65-F5344CB8AC3E}">
        <p14:creationId xmlns:p14="http://schemas.microsoft.com/office/powerpoint/2010/main" val="34026609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228419"/>
            <a:ext cx="9144000" cy="523220"/>
          </a:xfrm>
          <a:prstGeom prst="rect">
            <a:avLst/>
          </a:prstGeom>
        </p:spPr>
        <p:txBody>
          <a:bodyPr wrap="square">
            <a:spAutoFit/>
          </a:bodyPr>
          <a:lstStyle/>
          <a:p>
            <a:pPr algn="ctr"/>
            <a:r>
              <a:rPr lang="en-US" altLang="zh-CN" sz="2800" b="1" dirty="0" smtClean="0">
                <a:latin typeface="Times New Roman" panose="02020603050405020304" pitchFamily="18" charset="0"/>
                <a:cs typeface="Times New Roman" panose="02020603050405020304" pitchFamily="18" charset="0"/>
              </a:rPr>
              <a:t>Prediction error according to GA</a:t>
            </a:r>
            <a:endParaRPr lang="en-US" sz="2800" b="1"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474387" y="1106905"/>
            <a:ext cx="4871336" cy="369332"/>
          </a:xfrm>
          <a:prstGeom prst="rect">
            <a:avLst/>
          </a:prstGeom>
          <a:noFill/>
        </p:spPr>
        <p:txBody>
          <a:bodyPr wrap="square" rtlCol="0">
            <a:spAutoFit/>
          </a:bodyPr>
          <a:lstStyle/>
          <a:p>
            <a:r>
              <a:rPr lang="en-US" altLang="zh-CN" b="1" dirty="0" smtClean="0">
                <a:latin typeface="Times New Roman" panose="02020603050405020304" pitchFamily="18" charset="0"/>
                <a:cs typeface="Times New Roman" panose="02020603050405020304" pitchFamily="18" charset="0"/>
              </a:rPr>
              <a:t>Discovery data set </a:t>
            </a:r>
            <a:endParaRPr lang="en-US"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13614" y="1831504"/>
            <a:ext cx="4331918" cy="433191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04" y="1831502"/>
            <a:ext cx="4331919" cy="4331919"/>
          </a:xfrm>
          <a:prstGeom prst="rect">
            <a:avLst/>
          </a:prstGeom>
        </p:spPr>
      </p:pic>
      <p:sp>
        <p:nvSpPr>
          <p:cNvPr id="11" name="Oval 10"/>
          <p:cNvSpPr/>
          <p:nvPr/>
        </p:nvSpPr>
        <p:spPr>
          <a:xfrm>
            <a:off x="537693" y="3594292"/>
            <a:ext cx="1420837" cy="142083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967357" y="2485761"/>
            <a:ext cx="1420837" cy="1420837"/>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20789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228419"/>
            <a:ext cx="9144000" cy="523220"/>
          </a:xfrm>
          <a:prstGeom prst="rect">
            <a:avLst/>
          </a:prstGeom>
        </p:spPr>
        <p:txBody>
          <a:bodyPr wrap="square">
            <a:spAutoFit/>
          </a:bodyPr>
          <a:lstStyle/>
          <a:p>
            <a:pPr algn="ctr"/>
            <a:r>
              <a:rPr lang="en-US" altLang="zh-CN" sz="2800" b="1" dirty="0" smtClean="0">
                <a:latin typeface="Times New Roman" panose="02020603050405020304" pitchFamily="18" charset="0"/>
                <a:cs typeface="Times New Roman" panose="02020603050405020304" pitchFamily="18" charset="0"/>
              </a:rPr>
              <a:t>Linear regression to correct prediction models</a:t>
            </a:r>
            <a:endParaRPr lang="en-US" sz="2800" b="1"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298537" y="888852"/>
            <a:ext cx="4871336" cy="369332"/>
          </a:xfrm>
          <a:prstGeom prst="rect">
            <a:avLst/>
          </a:prstGeom>
          <a:noFill/>
        </p:spPr>
        <p:txBody>
          <a:bodyPr wrap="square" rtlCol="0">
            <a:spAutoFit/>
          </a:bodyPr>
          <a:lstStyle/>
          <a:p>
            <a:r>
              <a:rPr lang="en-US" altLang="zh-CN" b="1" dirty="0" smtClean="0">
                <a:latin typeface="Times New Roman" panose="02020603050405020304" pitchFamily="18" charset="0"/>
                <a:cs typeface="Times New Roman" panose="02020603050405020304" pitchFamily="18" charset="0"/>
              </a:rPr>
              <a:t>Correct RF prediction results</a:t>
            </a:r>
            <a:endParaRPr lang="en-US" b="1" dirty="0">
              <a:latin typeface="Times New Roman" panose="02020603050405020304" pitchFamily="18" charset="0"/>
              <a:cs typeface="Times New Roman" panose="02020603050405020304" pitchFamily="18" charset="0"/>
            </a:endParaRPr>
          </a:p>
        </p:txBody>
      </p:sp>
      <p:sp>
        <p:nvSpPr>
          <p:cNvPr id="5" name="Rectangle 4"/>
          <p:cNvSpPr/>
          <p:nvPr/>
        </p:nvSpPr>
        <p:spPr>
          <a:xfrm>
            <a:off x="298537" y="1375503"/>
            <a:ext cx="8240548" cy="646331"/>
          </a:xfrm>
          <a:prstGeom prst="rect">
            <a:avLst/>
          </a:prstGeom>
        </p:spPr>
        <p:txBody>
          <a:bodyPr wrap="square">
            <a:spAutoFit/>
          </a:bodyPr>
          <a:lstStyle/>
          <a:p>
            <a:r>
              <a:rPr lang="en-US" dirty="0" smtClean="0">
                <a:latin typeface="Times New Roman" panose="02020603050405020304" pitchFamily="18" charset="0"/>
                <a:cs typeface="Times New Roman" panose="02020603050405020304" pitchFamily="18" charset="0"/>
              </a:rPr>
              <a:t>Correction linear regression = </a:t>
            </a:r>
          </a:p>
          <a:p>
            <a:r>
              <a:rPr lang="en-US" dirty="0" smtClean="0">
                <a:latin typeface="Times New Roman" panose="02020603050405020304" pitchFamily="18" charset="0"/>
                <a:cs typeface="Times New Roman" panose="02020603050405020304" pitchFamily="18" charset="0"/>
              </a:rPr>
              <a:t>lm(formula </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measured GA~ RF Predicted GA)</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9479" y="2409594"/>
            <a:ext cx="4360982" cy="4360982"/>
          </a:xfrm>
          <a:prstGeom prst="rect">
            <a:avLst/>
          </a:prstGeom>
        </p:spPr>
      </p:pic>
    </p:spTree>
    <p:extLst>
      <p:ext uri="{BB962C8B-B14F-4D97-AF65-F5344CB8AC3E}">
        <p14:creationId xmlns:p14="http://schemas.microsoft.com/office/powerpoint/2010/main" val="37334700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228419"/>
            <a:ext cx="9144000" cy="523220"/>
          </a:xfrm>
          <a:prstGeom prst="rect">
            <a:avLst/>
          </a:prstGeom>
        </p:spPr>
        <p:txBody>
          <a:bodyPr wrap="square">
            <a:spAutoFit/>
          </a:bodyPr>
          <a:lstStyle/>
          <a:p>
            <a:pPr algn="ctr"/>
            <a:r>
              <a:rPr lang="en-US" altLang="zh-CN" sz="2800" b="1" dirty="0" smtClean="0">
                <a:latin typeface="Times New Roman" panose="02020603050405020304" pitchFamily="18" charset="0"/>
                <a:cs typeface="Times New Roman" panose="02020603050405020304" pitchFamily="18" charset="0"/>
              </a:rPr>
              <a:t>Urine metabolome can predict GA</a:t>
            </a:r>
            <a:endParaRPr lang="en-US" sz="28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8587" y="1761164"/>
            <a:ext cx="4331918" cy="4331918"/>
          </a:xfrm>
          <a:prstGeom prst="rect">
            <a:avLst/>
          </a:prstGeom>
        </p:spPr>
      </p:pic>
      <p:sp>
        <p:nvSpPr>
          <p:cNvPr id="8" name="TextBox 7"/>
          <p:cNvSpPr txBox="1"/>
          <p:nvPr/>
        </p:nvSpPr>
        <p:spPr>
          <a:xfrm>
            <a:off x="5320814" y="1975108"/>
            <a:ext cx="1696298" cy="882293"/>
          </a:xfrm>
          <a:prstGeom prst="rect">
            <a:avLst/>
          </a:prstGeom>
          <a:noFill/>
        </p:spPr>
        <p:txBody>
          <a:bodyPr wrap="none" rtlCol="0">
            <a:spAutoFit/>
          </a:bodyPr>
          <a:lstStyle/>
          <a:p>
            <a:r>
              <a:rPr lang="en-US" sz="1400" dirty="0" smtClean="0">
                <a:latin typeface="Times New Roman" panose="02020603050405020304" pitchFamily="18" charset="0"/>
                <a:cs typeface="Times New Roman" panose="02020603050405020304" pitchFamily="18" charset="0"/>
              </a:rPr>
              <a:t>Adjusted R</a:t>
            </a:r>
            <a:r>
              <a:rPr lang="en-US" sz="1400" baseline="30000" dirty="0" smtClean="0">
                <a:latin typeface="Times New Roman" panose="02020603050405020304" pitchFamily="18" charset="0"/>
                <a:cs typeface="Times New Roman" panose="02020603050405020304" pitchFamily="18" charset="0"/>
              </a:rPr>
              <a:t>2</a:t>
            </a:r>
            <a:r>
              <a:rPr lang="en-US" sz="1400" dirty="0" smtClean="0">
                <a:latin typeface="Times New Roman" panose="02020603050405020304" pitchFamily="18" charset="0"/>
                <a:cs typeface="Times New Roman" panose="02020603050405020304" pitchFamily="18" charset="0"/>
              </a:rPr>
              <a:t>:  0.70</a:t>
            </a:r>
          </a:p>
          <a:p>
            <a:r>
              <a:rPr lang="en-US" sz="1400" dirty="0" smtClean="0">
                <a:latin typeface="Times New Roman" panose="02020603050405020304" pitchFamily="18" charset="0"/>
                <a:cs typeface="Times New Roman" panose="02020603050405020304" pitchFamily="18" charset="0"/>
              </a:rPr>
              <a:t>RMSE: 3.38 (weeks)</a:t>
            </a:r>
          </a:p>
          <a:p>
            <a:r>
              <a:rPr lang="en-US" sz="1400" dirty="0" smtClean="0">
                <a:latin typeface="Times New Roman" panose="02020603050405020304" pitchFamily="18" charset="0"/>
                <a:cs typeface="Times New Roman" panose="02020603050405020304" pitchFamily="18" charset="0"/>
              </a:rPr>
              <a:t>P-value &lt; 2.2*10</a:t>
            </a:r>
            <a:r>
              <a:rPr lang="en-US" sz="1400" baseline="30000" dirty="0" smtClean="0">
                <a:latin typeface="Times New Roman" panose="02020603050405020304" pitchFamily="18" charset="0"/>
                <a:cs typeface="Times New Roman" panose="02020603050405020304" pitchFamily="18" charset="0"/>
              </a:rPr>
              <a:t>-16</a:t>
            </a:r>
          </a:p>
          <a:p>
            <a:endParaRPr lang="en-US" sz="1400" baseline="30000" dirty="0" smtClean="0">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306" y="1761163"/>
            <a:ext cx="4331918" cy="4331918"/>
          </a:xfrm>
          <a:prstGeom prst="rect">
            <a:avLst/>
          </a:prstGeom>
        </p:spPr>
      </p:pic>
      <p:sp>
        <p:nvSpPr>
          <p:cNvPr id="13" name="TextBox 12"/>
          <p:cNvSpPr txBox="1"/>
          <p:nvPr/>
        </p:nvSpPr>
        <p:spPr>
          <a:xfrm>
            <a:off x="537693" y="1975108"/>
            <a:ext cx="1696298" cy="882293"/>
          </a:xfrm>
          <a:prstGeom prst="rect">
            <a:avLst/>
          </a:prstGeom>
          <a:noFill/>
        </p:spPr>
        <p:txBody>
          <a:bodyPr wrap="none" rtlCol="0">
            <a:spAutoFit/>
          </a:bodyPr>
          <a:lstStyle/>
          <a:p>
            <a:r>
              <a:rPr lang="en-US" sz="1400" dirty="0" smtClean="0">
                <a:latin typeface="Times New Roman" panose="02020603050405020304" pitchFamily="18" charset="0"/>
                <a:cs typeface="Times New Roman" panose="02020603050405020304" pitchFamily="18" charset="0"/>
              </a:rPr>
              <a:t>Adjusted R</a:t>
            </a:r>
            <a:r>
              <a:rPr lang="en-US" sz="1400" baseline="30000" dirty="0" smtClean="0">
                <a:latin typeface="Times New Roman" panose="02020603050405020304" pitchFamily="18" charset="0"/>
                <a:cs typeface="Times New Roman" panose="02020603050405020304" pitchFamily="18" charset="0"/>
              </a:rPr>
              <a:t>2</a:t>
            </a:r>
            <a:r>
              <a:rPr lang="en-US" sz="1400" dirty="0" smtClean="0">
                <a:latin typeface="Times New Roman" panose="02020603050405020304" pitchFamily="18" charset="0"/>
                <a:cs typeface="Times New Roman" panose="02020603050405020304" pitchFamily="18" charset="0"/>
              </a:rPr>
              <a:t>:  0.74</a:t>
            </a:r>
          </a:p>
          <a:p>
            <a:r>
              <a:rPr lang="en-US" sz="1400" dirty="0" smtClean="0">
                <a:latin typeface="Times New Roman" panose="02020603050405020304" pitchFamily="18" charset="0"/>
                <a:cs typeface="Times New Roman" panose="02020603050405020304" pitchFamily="18" charset="0"/>
              </a:rPr>
              <a:t>RMSE: 3.27 (weeks)</a:t>
            </a:r>
          </a:p>
          <a:p>
            <a:r>
              <a:rPr lang="en-US" sz="1400" dirty="0" smtClean="0">
                <a:latin typeface="Times New Roman" panose="02020603050405020304" pitchFamily="18" charset="0"/>
                <a:cs typeface="Times New Roman" panose="02020603050405020304" pitchFamily="18" charset="0"/>
              </a:rPr>
              <a:t>P-value &lt; 2.2*10</a:t>
            </a:r>
            <a:r>
              <a:rPr lang="en-US" sz="1400" baseline="30000" dirty="0" smtClean="0">
                <a:latin typeface="Times New Roman" panose="02020603050405020304" pitchFamily="18" charset="0"/>
                <a:cs typeface="Times New Roman" panose="02020603050405020304" pitchFamily="18" charset="0"/>
              </a:rPr>
              <a:t>-16</a:t>
            </a:r>
          </a:p>
          <a:p>
            <a:endParaRPr lang="en-US" sz="1400" baseline="30000" dirty="0" smtClean="0">
              <a:latin typeface="Times New Roman" panose="02020603050405020304" pitchFamily="18" charset="0"/>
              <a:cs typeface="Times New Roman" panose="02020603050405020304" pitchFamily="18" charset="0"/>
            </a:endParaRPr>
          </a:p>
        </p:txBody>
      </p:sp>
      <p:sp>
        <p:nvSpPr>
          <p:cNvPr id="4" name="Rectangle 3"/>
          <p:cNvSpPr/>
          <p:nvPr/>
        </p:nvSpPr>
        <p:spPr>
          <a:xfrm>
            <a:off x="1068496" y="1303864"/>
            <a:ext cx="2800767" cy="369332"/>
          </a:xfrm>
          <a:prstGeom prst="rect">
            <a:avLst/>
          </a:prstGeom>
        </p:spPr>
        <p:txBody>
          <a:bodyPr wrap="none">
            <a:spAutoFit/>
          </a:bodyPr>
          <a:lstStyle/>
          <a:p>
            <a:r>
              <a:rPr lang="en-US" altLang="zh-CN" b="1" dirty="0">
                <a:latin typeface="Times New Roman" panose="02020603050405020304" pitchFamily="18" charset="0"/>
                <a:cs typeface="Times New Roman" panose="02020603050405020304" pitchFamily="18" charset="0"/>
              </a:rPr>
              <a:t>Internal validation dataset</a:t>
            </a:r>
            <a:endParaRPr lang="en-US" dirty="0"/>
          </a:p>
        </p:txBody>
      </p:sp>
      <p:sp>
        <p:nvSpPr>
          <p:cNvPr id="14" name="Rectangle 13"/>
          <p:cNvSpPr/>
          <p:nvPr/>
        </p:nvSpPr>
        <p:spPr>
          <a:xfrm>
            <a:off x="5546712" y="1303864"/>
            <a:ext cx="2852063" cy="369332"/>
          </a:xfrm>
          <a:prstGeom prst="rect">
            <a:avLst/>
          </a:prstGeom>
        </p:spPr>
        <p:txBody>
          <a:bodyPr wrap="none">
            <a:spAutoFit/>
          </a:bodyPr>
          <a:lstStyle/>
          <a:p>
            <a:r>
              <a:rPr lang="en-US" altLang="zh-CN" b="1" dirty="0" smtClean="0">
                <a:latin typeface="Times New Roman" panose="02020603050405020304" pitchFamily="18" charset="0"/>
                <a:cs typeface="Times New Roman" panose="02020603050405020304" pitchFamily="18" charset="0"/>
              </a:rPr>
              <a:t>External </a:t>
            </a:r>
            <a:r>
              <a:rPr lang="en-US" altLang="zh-CN" b="1" dirty="0">
                <a:latin typeface="Times New Roman" panose="02020603050405020304" pitchFamily="18" charset="0"/>
                <a:cs typeface="Times New Roman" panose="02020603050405020304" pitchFamily="18" charset="0"/>
              </a:rPr>
              <a:t>validation dataset</a:t>
            </a:r>
            <a:endParaRPr lang="en-US" dirty="0"/>
          </a:p>
        </p:txBody>
      </p:sp>
    </p:spTree>
    <p:extLst>
      <p:ext uri="{BB962C8B-B14F-4D97-AF65-F5344CB8AC3E}">
        <p14:creationId xmlns:p14="http://schemas.microsoft.com/office/powerpoint/2010/main" val="303218296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228419"/>
            <a:ext cx="9144000" cy="523220"/>
          </a:xfrm>
          <a:prstGeom prst="rect">
            <a:avLst/>
          </a:prstGeom>
        </p:spPr>
        <p:txBody>
          <a:bodyPr wrap="square">
            <a:spAutoFit/>
          </a:bodyPr>
          <a:lstStyle/>
          <a:p>
            <a:pPr algn="ctr"/>
            <a:r>
              <a:rPr lang="en-US" altLang="zh-CN" sz="2800" b="1" dirty="0">
                <a:latin typeface="Times New Roman" panose="02020603050405020304" pitchFamily="18" charset="0"/>
                <a:cs typeface="Times New Roman" panose="02020603050405020304" pitchFamily="18" charset="0"/>
              </a:rPr>
              <a:t>Permutation </a:t>
            </a:r>
            <a:r>
              <a:rPr lang="en-US" altLang="zh-CN" sz="2800" b="1" dirty="0" smtClean="0">
                <a:latin typeface="Times New Roman" panose="02020603050405020304" pitchFamily="18" charset="0"/>
                <a:cs typeface="Times New Roman" panose="02020603050405020304" pitchFamily="18" charset="0"/>
              </a:rPr>
              <a:t>test show no overfitting</a:t>
            </a:r>
            <a:endParaRPr lang="en-US" sz="2800" b="1"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86068" y="1576166"/>
            <a:ext cx="4192172" cy="4202134"/>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84" y="1576166"/>
            <a:ext cx="4201791" cy="4201791"/>
          </a:xfrm>
          <a:prstGeom prst="rect">
            <a:avLst/>
          </a:prstGeom>
        </p:spPr>
      </p:pic>
    </p:spTree>
    <p:extLst>
      <p:ext uri="{BB962C8B-B14F-4D97-AF65-F5344CB8AC3E}">
        <p14:creationId xmlns:p14="http://schemas.microsoft.com/office/powerpoint/2010/main" val="34961232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228419"/>
            <a:ext cx="9144000" cy="523220"/>
          </a:xfrm>
          <a:prstGeom prst="rect">
            <a:avLst/>
          </a:prstGeom>
        </p:spPr>
        <p:txBody>
          <a:bodyPr wrap="square">
            <a:spAutoFit/>
          </a:bodyPr>
          <a:lstStyle/>
          <a:p>
            <a:pPr algn="ctr"/>
            <a:r>
              <a:rPr lang="en-US" sz="2800" b="1" dirty="0" smtClean="0">
                <a:latin typeface="Times New Roman" panose="02020603050405020304" pitchFamily="18" charset="0"/>
                <a:cs typeface="Times New Roman" panose="02020603050405020304" pitchFamily="18" charset="0"/>
              </a:rPr>
              <a:t>Predict time to due</a:t>
            </a:r>
            <a:endParaRPr lang="en-US" sz="28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50598"/>
            <a:ext cx="4351020" cy="435102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9721" y="1650598"/>
            <a:ext cx="4351020" cy="4351020"/>
          </a:xfrm>
          <a:prstGeom prst="rect">
            <a:avLst/>
          </a:prstGeom>
        </p:spPr>
      </p:pic>
      <p:sp>
        <p:nvSpPr>
          <p:cNvPr id="7" name="Rectangle 6"/>
          <p:cNvSpPr/>
          <p:nvPr/>
        </p:nvSpPr>
        <p:spPr>
          <a:xfrm>
            <a:off x="1068496" y="1220044"/>
            <a:ext cx="2800767" cy="369332"/>
          </a:xfrm>
          <a:prstGeom prst="rect">
            <a:avLst/>
          </a:prstGeom>
        </p:spPr>
        <p:txBody>
          <a:bodyPr wrap="none">
            <a:spAutoFit/>
          </a:bodyPr>
          <a:lstStyle/>
          <a:p>
            <a:r>
              <a:rPr lang="en-US" altLang="zh-CN" b="1" dirty="0">
                <a:latin typeface="Times New Roman" panose="02020603050405020304" pitchFamily="18" charset="0"/>
                <a:cs typeface="Times New Roman" panose="02020603050405020304" pitchFamily="18" charset="0"/>
              </a:rPr>
              <a:t>Internal validation dataset</a:t>
            </a:r>
            <a:endParaRPr lang="en-US" dirty="0"/>
          </a:p>
        </p:txBody>
      </p:sp>
      <p:sp>
        <p:nvSpPr>
          <p:cNvPr id="8" name="Rectangle 7"/>
          <p:cNvSpPr/>
          <p:nvPr/>
        </p:nvSpPr>
        <p:spPr>
          <a:xfrm>
            <a:off x="5546712" y="1220044"/>
            <a:ext cx="2852063" cy="369332"/>
          </a:xfrm>
          <a:prstGeom prst="rect">
            <a:avLst/>
          </a:prstGeom>
        </p:spPr>
        <p:txBody>
          <a:bodyPr wrap="none">
            <a:spAutoFit/>
          </a:bodyPr>
          <a:lstStyle/>
          <a:p>
            <a:r>
              <a:rPr lang="en-US" altLang="zh-CN" b="1" dirty="0" smtClean="0">
                <a:latin typeface="Times New Roman" panose="02020603050405020304" pitchFamily="18" charset="0"/>
                <a:cs typeface="Times New Roman" panose="02020603050405020304" pitchFamily="18" charset="0"/>
              </a:rPr>
              <a:t>External </a:t>
            </a:r>
            <a:r>
              <a:rPr lang="en-US" altLang="zh-CN" b="1" dirty="0">
                <a:latin typeface="Times New Roman" panose="02020603050405020304" pitchFamily="18" charset="0"/>
                <a:cs typeface="Times New Roman" panose="02020603050405020304" pitchFamily="18" charset="0"/>
              </a:rPr>
              <a:t>validation dataset</a:t>
            </a:r>
            <a:endParaRPr lang="en-US" dirty="0"/>
          </a:p>
        </p:txBody>
      </p:sp>
      <p:sp>
        <p:nvSpPr>
          <p:cNvPr id="10" name="TextBox 9"/>
          <p:cNvSpPr txBox="1"/>
          <p:nvPr/>
        </p:nvSpPr>
        <p:spPr>
          <a:xfrm>
            <a:off x="5320814" y="1975108"/>
            <a:ext cx="1696298" cy="882293"/>
          </a:xfrm>
          <a:prstGeom prst="rect">
            <a:avLst/>
          </a:prstGeom>
          <a:noFill/>
        </p:spPr>
        <p:txBody>
          <a:bodyPr wrap="none" rtlCol="0">
            <a:spAutoFit/>
          </a:bodyPr>
          <a:lstStyle/>
          <a:p>
            <a:r>
              <a:rPr lang="en-US" sz="1400" dirty="0" smtClean="0">
                <a:latin typeface="Times New Roman" panose="02020603050405020304" pitchFamily="18" charset="0"/>
                <a:cs typeface="Times New Roman" panose="02020603050405020304" pitchFamily="18" charset="0"/>
              </a:rPr>
              <a:t>Adjusted R</a:t>
            </a:r>
            <a:r>
              <a:rPr lang="en-US" sz="1400" baseline="30000" dirty="0" smtClean="0">
                <a:latin typeface="Times New Roman" panose="02020603050405020304" pitchFamily="18" charset="0"/>
                <a:cs typeface="Times New Roman" panose="02020603050405020304" pitchFamily="18" charset="0"/>
              </a:rPr>
              <a:t>2</a:t>
            </a:r>
            <a:r>
              <a:rPr lang="en-US" sz="1400" dirty="0" smtClean="0">
                <a:latin typeface="Times New Roman" panose="02020603050405020304" pitchFamily="18" charset="0"/>
                <a:cs typeface="Times New Roman" panose="02020603050405020304" pitchFamily="18" charset="0"/>
              </a:rPr>
              <a:t>:  0.7</a:t>
            </a:r>
            <a:r>
              <a:rPr lang="en-US" altLang="zh-CN" sz="1400" dirty="0">
                <a:latin typeface="Times New Roman" panose="02020603050405020304" pitchFamily="18" charset="0"/>
                <a:cs typeface="Times New Roman" panose="02020603050405020304" pitchFamily="18" charset="0"/>
              </a:rPr>
              <a:t>2</a:t>
            </a:r>
            <a:endParaRPr lang="en-US" sz="1400" dirty="0" smtClean="0">
              <a:latin typeface="Times New Roman" panose="02020603050405020304" pitchFamily="18" charset="0"/>
              <a:cs typeface="Times New Roman" panose="02020603050405020304" pitchFamily="18" charset="0"/>
            </a:endParaRPr>
          </a:p>
          <a:p>
            <a:r>
              <a:rPr lang="en-US" sz="1400" dirty="0" smtClean="0">
                <a:latin typeface="Times New Roman" panose="02020603050405020304" pitchFamily="18" charset="0"/>
                <a:cs typeface="Times New Roman" panose="02020603050405020304" pitchFamily="18" charset="0"/>
              </a:rPr>
              <a:t>RMSE: 3.</a:t>
            </a:r>
            <a:r>
              <a:rPr lang="en-US" altLang="zh-CN" sz="1400" dirty="0" smtClean="0">
                <a:latin typeface="Times New Roman" panose="02020603050405020304" pitchFamily="18" charset="0"/>
                <a:cs typeface="Times New Roman" panose="02020603050405020304" pitchFamily="18" charset="0"/>
              </a:rPr>
              <a:t>29</a:t>
            </a:r>
            <a:r>
              <a:rPr lang="en-US" sz="1400" dirty="0" smtClean="0">
                <a:latin typeface="Times New Roman" panose="02020603050405020304" pitchFamily="18" charset="0"/>
                <a:cs typeface="Times New Roman" panose="02020603050405020304" pitchFamily="18" charset="0"/>
              </a:rPr>
              <a:t> (weeks)</a:t>
            </a:r>
          </a:p>
          <a:p>
            <a:r>
              <a:rPr lang="en-US" sz="1400" dirty="0" smtClean="0">
                <a:latin typeface="Times New Roman" panose="02020603050405020304" pitchFamily="18" charset="0"/>
                <a:cs typeface="Times New Roman" panose="02020603050405020304" pitchFamily="18" charset="0"/>
              </a:rPr>
              <a:t>P-value &lt; 2.2*10</a:t>
            </a:r>
            <a:r>
              <a:rPr lang="en-US" sz="1400" baseline="30000" dirty="0" smtClean="0">
                <a:latin typeface="Times New Roman" panose="02020603050405020304" pitchFamily="18" charset="0"/>
                <a:cs typeface="Times New Roman" panose="02020603050405020304" pitchFamily="18" charset="0"/>
              </a:rPr>
              <a:t>-16</a:t>
            </a:r>
          </a:p>
          <a:p>
            <a:endParaRPr lang="en-US" sz="1400" baseline="30000" dirty="0" smtClean="0">
              <a:latin typeface="Times New Roman" panose="02020603050405020304" pitchFamily="18" charset="0"/>
              <a:cs typeface="Times New Roman" panose="02020603050405020304" pitchFamily="18" charset="0"/>
            </a:endParaRPr>
          </a:p>
        </p:txBody>
      </p:sp>
      <p:sp>
        <p:nvSpPr>
          <p:cNvPr id="11" name="TextBox 10"/>
          <p:cNvSpPr txBox="1"/>
          <p:nvPr/>
        </p:nvSpPr>
        <p:spPr>
          <a:xfrm>
            <a:off x="537693" y="1975108"/>
            <a:ext cx="1696298" cy="882293"/>
          </a:xfrm>
          <a:prstGeom prst="rect">
            <a:avLst/>
          </a:prstGeom>
          <a:noFill/>
        </p:spPr>
        <p:txBody>
          <a:bodyPr wrap="none" rtlCol="0">
            <a:spAutoFit/>
          </a:bodyPr>
          <a:lstStyle/>
          <a:p>
            <a:r>
              <a:rPr lang="en-US" sz="1400" dirty="0" smtClean="0">
                <a:latin typeface="Times New Roman" panose="02020603050405020304" pitchFamily="18" charset="0"/>
                <a:cs typeface="Times New Roman" panose="02020603050405020304" pitchFamily="18" charset="0"/>
              </a:rPr>
              <a:t>Adjusted R</a:t>
            </a:r>
            <a:r>
              <a:rPr lang="en-US" sz="1400" baseline="30000" dirty="0" smtClean="0">
                <a:latin typeface="Times New Roman" panose="02020603050405020304" pitchFamily="18" charset="0"/>
                <a:cs typeface="Times New Roman" panose="02020603050405020304" pitchFamily="18" charset="0"/>
              </a:rPr>
              <a:t>2</a:t>
            </a:r>
            <a:r>
              <a:rPr lang="en-US" sz="1400" dirty="0" smtClean="0">
                <a:latin typeface="Times New Roman" panose="02020603050405020304" pitchFamily="18" charset="0"/>
                <a:cs typeface="Times New Roman" panose="02020603050405020304" pitchFamily="18" charset="0"/>
              </a:rPr>
              <a:t>:  0.7</a:t>
            </a:r>
            <a:r>
              <a:rPr lang="en-US" altLang="zh-CN" sz="1400" dirty="0" smtClean="0">
                <a:latin typeface="Times New Roman" panose="02020603050405020304" pitchFamily="18" charset="0"/>
                <a:cs typeface="Times New Roman" panose="02020603050405020304" pitchFamily="18" charset="0"/>
              </a:rPr>
              <a:t>3</a:t>
            </a:r>
            <a:endParaRPr lang="en-US" sz="1400" dirty="0" smtClean="0">
              <a:latin typeface="Times New Roman" panose="02020603050405020304" pitchFamily="18" charset="0"/>
              <a:cs typeface="Times New Roman" panose="02020603050405020304" pitchFamily="18" charset="0"/>
            </a:endParaRPr>
          </a:p>
          <a:p>
            <a:r>
              <a:rPr lang="en-US" sz="1400" dirty="0" smtClean="0">
                <a:latin typeface="Times New Roman" panose="02020603050405020304" pitchFamily="18" charset="0"/>
                <a:cs typeface="Times New Roman" panose="02020603050405020304" pitchFamily="18" charset="0"/>
              </a:rPr>
              <a:t>RMSE: 3.</a:t>
            </a:r>
            <a:r>
              <a:rPr lang="en-US" altLang="zh-CN" sz="1400" dirty="0" smtClean="0">
                <a:latin typeface="Times New Roman" panose="02020603050405020304" pitchFamily="18" charset="0"/>
                <a:cs typeface="Times New Roman" panose="02020603050405020304" pitchFamily="18" charset="0"/>
              </a:rPr>
              <a:t>10</a:t>
            </a:r>
            <a:r>
              <a:rPr lang="en-US" sz="1400" dirty="0" smtClean="0">
                <a:latin typeface="Times New Roman" panose="02020603050405020304" pitchFamily="18" charset="0"/>
                <a:cs typeface="Times New Roman" panose="02020603050405020304" pitchFamily="18" charset="0"/>
              </a:rPr>
              <a:t> (weeks)</a:t>
            </a:r>
          </a:p>
          <a:p>
            <a:r>
              <a:rPr lang="en-US" sz="1400" dirty="0" smtClean="0">
                <a:latin typeface="Times New Roman" panose="02020603050405020304" pitchFamily="18" charset="0"/>
                <a:cs typeface="Times New Roman" panose="02020603050405020304" pitchFamily="18" charset="0"/>
              </a:rPr>
              <a:t>P-value &lt; 2.2*10</a:t>
            </a:r>
            <a:r>
              <a:rPr lang="en-US" sz="1400" baseline="30000" dirty="0" smtClean="0">
                <a:latin typeface="Times New Roman" panose="02020603050405020304" pitchFamily="18" charset="0"/>
                <a:cs typeface="Times New Roman" panose="02020603050405020304" pitchFamily="18" charset="0"/>
              </a:rPr>
              <a:t>-16</a:t>
            </a:r>
          </a:p>
          <a:p>
            <a:endParaRPr lang="en-US" sz="1400" baseline="300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77009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228419"/>
            <a:ext cx="9144000" cy="523220"/>
          </a:xfrm>
          <a:prstGeom prst="rect">
            <a:avLst/>
          </a:prstGeom>
        </p:spPr>
        <p:txBody>
          <a:bodyPr wrap="square">
            <a:spAutoFit/>
          </a:bodyPr>
          <a:lstStyle/>
          <a:p>
            <a:pPr algn="ctr"/>
            <a:r>
              <a:rPr lang="en-US" sz="2800" b="1" dirty="0" smtClean="0">
                <a:latin typeface="Times New Roman" panose="02020603050405020304" pitchFamily="18" charset="0"/>
                <a:cs typeface="Times New Roman" panose="02020603050405020304" pitchFamily="18" charset="0"/>
              </a:rPr>
              <a:t>Predict time to due</a:t>
            </a:r>
            <a:endParaRPr lang="en-US" sz="2800" b="1" dirty="0">
              <a:latin typeface="Times New Roman" panose="02020603050405020304" pitchFamily="18" charset="0"/>
              <a:cs typeface="Times New Roman" panose="02020603050405020304" pitchFamily="18" charset="0"/>
            </a:endParaRPr>
          </a:p>
        </p:txBody>
      </p:sp>
      <p:sp>
        <p:nvSpPr>
          <p:cNvPr id="7" name="Rectangle 6"/>
          <p:cNvSpPr/>
          <p:nvPr/>
        </p:nvSpPr>
        <p:spPr>
          <a:xfrm>
            <a:off x="1068496" y="1220044"/>
            <a:ext cx="3053080" cy="369332"/>
          </a:xfrm>
          <a:prstGeom prst="rect">
            <a:avLst/>
          </a:prstGeom>
        </p:spPr>
        <p:txBody>
          <a:bodyPr wrap="none">
            <a:spAutoFit/>
          </a:bodyPr>
          <a:lstStyle/>
          <a:p>
            <a:r>
              <a:rPr lang="en-US" b="1" dirty="0" smtClean="0">
                <a:latin typeface="Times New Roman" panose="02020603050405020304" pitchFamily="18" charset="0"/>
                <a:cs typeface="Times New Roman" panose="02020603050405020304" pitchFamily="18" charset="0"/>
              </a:rPr>
              <a:t>Correlation </a:t>
            </a:r>
            <a:r>
              <a:rPr lang="en-US" b="1" smtClean="0">
                <a:latin typeface="Times New Roman" panose="02020603050405020304" pitchFamily="18" charset="0"/>
                <a:cs typeface="Times New Roman" panose="02020603050405020304" pitchFamily="18" charset="0"/>
              </a:rPr>
              <a:t>network analysis</a:t>
            </a:r>
            <a:endParaRPr lang="en-US" dirty="0"/>
          </a:p>
        </p:txBody>
      </p:sp>
      <p:sp>
        <p:nvSpPr>
          <p:cNvPr id="8" name="Rectangle 7"/>
          <p:cNvSpPr/>
          <p:nvPr/>
        </p:nvSpPr>
        <p:spPr>
          <a:xfrm>
            <a:off x="5546712" y="1220044"/>
            <a:ext cx="2852063" cy="369332"/>
          </a:xfrm>
          <a:prstGeom prst="rect">
            <a:avLst/>
          </a:prstGeom>
        </p:spPr>
        <p:txBody>
          <a:bodyPr wrap="none">
            <a:spAutoFit/>
          </a:bodyPr>
          <a:lstStyle/>
          <a:p>
            <a:r>
              <a:rPr lang="en-US" altLang="zh-CN" b="1" dirty="0" smtClean="0">
                <a:latin typeface="Times New Roman" panose="02020603050405020304" pitchFamily="18" charset="0"/>
                <a:cs typeface="Times New Roman" panose="02020603050405020304" pitchFamily="18" charset="0"/>
              </a:rPr>
              <a:t>External </a:t>
            </a:r>
            <a:r>
              <a:rPr lang="en-US" altLang="zh-CN" b="1" dirty="0">
                <a:latin typeface="Times New Roman" panose="02020603050405020304" pitchFamily="18" charset="0"/>
                <a:cs typeface="Times New Roman" panose="02020603050405020304" pitchFamily="18" charset="0"/>
              </a:rPr>
              <a:t>validation dataset</a:t>
            </a:r>
            <a:endParaRPr lang="en-US" dirty="0"/>
          </a:p>
        </p:txBody>
      </p:sp>
    </p:spTree>
    <p:extLst>
      <p:ext uri="{BB962C8B-B14F-4D97-AF65-F5344CB8AC3E}">
        <p14:creationId xmlns:p14="http://schemas.microsoft.com/office/powerpoint/2010/main" val="10966432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28419"/>
            <a:ext cx="9144000" cy="523220"/>
          </a:xfrm>
          <a:prstGeom prst="rect">
            <a:avLst/>
          </a:prstGeom>
        </p:spPr>
        <p:txBody>
          <a:bodyPr wrap="square">
            <a:spAutoFit/>
          </a:bodyPr>
          <a:lstStyle/>
          <a:p>
            <a:pPr algn="ctr"/>
            <a:r>
              <a:rPr lang="en-US" sz="2800" b="1" dirty="0" smtClean="0">
                <a:latin typeface="Times New Roman" panose="02020603050405020304" pitchFamily="18" charset="0"/>
                <a:cs typeface="Times New Roman" panose="02020603050405020304" pitchFamily="18" charset="0"/>
              </a:rPr>
              <a:t>Data sets </a:t>
            </a:r>
            <a:r>
              <a:rPr lang="en-US" altLang="zh-CN" sz="2800" b="1" dirty="0" smtClean="0">
                <a:latin typeface="Times New Roman" panose="02020603050405020304" pitchFamily="18" charset="0"/>
                <a:cs typeface="Times New Roman" panose="02020603050405020304" pitchFamily="18" charset="0"/>
              </a:rPr>
              <a:t>and processing</a:t>
            </a:r>
            <a:endParaRPr lang="en-US" sz="2800" b="1" dirty="0">
              <a:latin typeface="Times New Roman" panose="02020603050405020304" pitchFamily="18" charset="0"/>
              <a:cs typeface="Times New Roman" panose="02020603050405020304" pitchFamily="18" charset="0"/>
            </a:endParaRPr>
          </a:p>
        </p:txBody>
      </p:sp>
      <p:sp>
        <p:nvSpPr>
          <p:cNvPr id="2" name="TextBox 1"/>
          <p:cNvSpPr txBox="1"/>
          <p:nvPr/>
        </p:nvSpPr>
        <p:spPr>
          <a:xfrm>
            <a:off x="2292" y="693328"/>
            <a:ext cx="870751" cy="369332"/>
          </a:xfrm>
          <a:prstGeom prst="rect">
            <a:avLst/>
          </a:prstGeom>
          <a:noFill/>
        </p:spPr>
        <p:txBody>
          <a:bodyPr wrap="none" rtlCol="0">
            <a:spAutoFit/>
          </a:bodyPr>
          <a:lstStyle/>
          <a:p>
            <a:r>
              <a:rPr lang="en-US" b="1" dirty="0" smtClean="0">
                <a:latin typeface="Times New Roman" panose="02020603050405020304" pitchFamily="18" charset="0"/>
                <a:cs typeface="Times New Roman" panose="02020603050405020304" pitchFamily="18" charset="0"/>
              </a:rPr>
              <a:t>RPLC </a:t>
            </a:r>
            <a:endParaRPr lang="en-US"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651847" y="1138207"/>
            <a:ext cx="2364749" cy="369332"/>
          </a:xfrm>
          <a:prstGeom prst="rect">
            <a:avLst/>
          </a:prstGeom>
          <a:noFill/>
          <a:ln w="19050">
            <a:solidFill>
              <a:schemeClr val="accent1">
                <a:lumMod val="75000"/>
              </a:schemeClr>
            </a:solidFill>
          </a:ln>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Raw data</a:t>
            </a:r>
            <a:endParaRPr lang="en-US" dirty="0">
              <a:latin typeface="Times New Roman" panose="02020603050405020304" pitchFamily="18" charset="0"/>
              <a:cs typeface="Times New Roman" panose="02020603050405020304" pitchFamily="18" charset="0"/>
            </a:endParaRPr>
          </a:p>
        </p:txBody>
      </p:sp>
      <p:sp>
        <p:nvSpPr>
          <p:cNvPr id="5" name="TextBox 4"/>
          <p:cNvSpPr txBox="1"/>
          <p:nvPr/>
        </p:nvSpPr>
        <p:spPr>
          <a:xfrm>
            <a:off x="651847" y="1849055"/>
            <a:ext cx="2364749" cy="369332"/>
          </a:xfrm>
          <a:prstGeom prst="rect">
            <a:avLst/>
          </a:prstGeom>
          <a:noFill/>
          <a:ln w="19050">
            <a:solidFill>
              <a:schemeClr val="accent2"/>
            </a:solidFill>
          </a:ln>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Peak detection</a:t>
            </a:r>
            <a:endParaRPr lang="en-US" dirty="0">
              <a:latin typeface="Times New Roman" panose="02020603050405020304" pitchFamily="18" charset="0"/>
              <a:cs typeface="Times New Roman" panose="02020603050405020304" pitchFamily="18" charset="0"/>
            </a:endParaRPr>
          </a:p>
        </p:txBody>
      </p:sp>
      <p:sp>
        <p:nvSpPr>
          <p:cNvPr id="7" name="TextBox 6"/>
          <p:cNvSpPr txBox="1"/>
          <p:nvPr/>
        </p:nvSpPr>
        <p:spPr>
          <a:xfrm>
            <a:off x="651847" y="2559903"/>
            <a:ext cx="2364749" cy="369332"/>
          </a:xfrm>
          <a:prstGeom prst="rect">
            <a:avLst/>
          </a:prstGeom>
          <a:noFill/>
          <a:ln w="19050">
            <a:solidFill>
              <a:schemeClr val="accent2"/>
            </a:solidFill>
          </a:ln>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RT correction</a:t>
            </a:r>
            <a:endParaRPr lang="en-US" dirty="0">
              <a:latin typeface="Times New Roman" panose="02020603050405020304" pitchFamily="18" charset="0"/>
              <a:cs typeface="Times New Roman" panose="02020603050405020304" pitchFamily="18" charset="0"/>
            </a:endParaRPr>
          </a:p>
        </p:txBody>
      </p:sp>
      <p:sp>
        <p:nvSpPr>
          <p:cNvPr id="8" name="TextBox 7"/>
          <p:cNvSpPr txBox="1"/>
          <p:nvPr/>
        </p:nvSpPr>
        <p:spPr>
          <a:xfrm>
            <a:off x="651847" y="3270751"/>
            <a:ext cx="2364749" cy="369332"/>
          </a:xfrm>
          <a:prstGeom prst="rect">
            <a:avLst/>
          </a:prstGeom>
          <a:noFill/>
          <a:ln w="19050">
            <a:solidFill>
              <a:schemeClr val="accent2"/>
            </a:solidFill>
          </a:ln>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Noisy peak removal</a:t>
            </a:r>
            <a:endParaRPr lang="en-US" dirty="0">
              <a:latin typeface="Times New Roman" panose="02020603050405020304" pitchFamily="18" charset="0"/>
              <a:cs typeface="Times New Roman" panose="02020603050405020304" pitchFamily="18" charset="0"/>
            </a:endParaRPr>
          </a:p>
        </p:txBody>
      </p:sp>
      <p:sp>
        <p:nvSpPr>
          <p:cNvPr id="9" name="TextBox 8"/>
          <p:cNvSpPr txBox="1"/>
          <p:nvPr/>
        </p:nvSpPr>
        <p:spPr>
          <a:xfrm>
            <a:off x="651847" y="3983478"/>
            <a:ext cx="2364750" cy="369332"/>
          </a:xfrm>
          <a:prstGeom prst="rect">
            <a:avLst/>
          </a:prstGeom>
          <a:noFill/>
          <a:ln w="19050">
            <a:solidFill>
              <a:schemeClr val="accent2"/>
            </a:solidFill>
          </a:ln>
        </p:spPr>
        <p:txBody>
          <a:bodyPr wrap="none" rtlCol="0">
            <a:spAutoFit/>
          </a:bodyPr>
          <a:lstStyle/>
          <a:p>
            <a:pPr algn="ctr"/>
            <a:r>
              <a:rPr lang="en-US" dirty="0" smtClean="0">
                <a:latin typeface="Times New Roman" panose="02020603050405020304" pitchFamily="18" charset="0"/>
                <a:cs typeface="Times New Roman" panose="02020603050405020304" pitchFamily="18" charset="0"/>
              </a:rPr>
              <a:t>Outlier sample removal</a:t>
            </a:r>
            <a:endParaRPr lang="en-US"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651848" y="4694326"/>
            <a:ext cx="2364748" cy="369332"/>
          </a:xfrm>
          <a:prstGeom prst="rect">
            <a:avLst/>
          </a:prstGeom>
          <a:noFill/>
          <a:ln w="19050">
            <a:solidFill>
              <a:schemeClr val="accent2"/>
            </a:solidFill>
          </a:ln>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MV imputation</a:t>
            </a:r>
            <a:endParaRPr lang="en-US"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651848" y="5411637"/>
            <a:ext cx="2364748" cy="369332"/>
          </a:xfrm>
          <a:prstGeom prst="rect">
            <a:avLst/>
          </a:prstGeom>
          <a:noFill/>
          <a:ln w="19050">
            <a:solidFill>
              <a:schemeClr val="accent2"/>
            </a:solidFill>
          </a:ln>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Data normalization</a:t>
            </a:r>
            <a:endParaRPr lang="en-US"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651847" y="6120927"/>
            <a:ext cx="2364749" cy="369332"/>
          </a:xfrm>
          <a:prstGeom prst="rect">
            <a:avLst/>
          </a:prstGeom>
          <a:noFill/>
          <a:ln w="19050">
            <a:solidFill>
              <a:schemeClr val="accent1">
                <a:lumMod val="75000"/>
              </a:schemeClr>
            </a:solidFill>
          </a:ln>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Peak table</a:t>
            </a:r>
            <a:endParaRPr lang="en-US" dirty="0">
              <a:latin typeface="Times New Roman" panose="02020603050405020304" pitchFamily="18" charset="0"/>
              <a:cs typeface="Times New Roman" panose="02020603050405020304" pitchFamily="18" charset="0"/>
            </a:endParaRPr>
          </a:p>
        </p:txBody>
      </p:sp>
      <p:cxnSp>
        <p:nvCxnSpPr>
          <p:cNvPr id="13" name="Straight Arrow Connector 12"/>
          <p:cNvCxnSpPr>
            <a:stCxn id="4" idx="2"/>
            <a:endCxn id="5" idx="0"/>
          </p:cNvCxnSpPr>
          <p:nvPr/>
        </p:nvCxnSpPr>
        <p:spPr>
          <a:xfrm>
            <a:off x="1834222" y="1507539"/>
            <a:ext cx="0" cy="3415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834222" y="2218387"/>
            <a:ext cx="0" cy="341516"/>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834222" y="2929235"/>
            <a:ext cx="0" cy="341516"/>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851018" y="3640083"/>
            <a:ext cx="0" cy="341516"/>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859793" y="4352810"/>
            <a:ext cx="0" cy="341516"/>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1859793" y="5063658"/>
            <a:ext cx="0" cy="341516"/>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1859793" y="5780969"/>
            <a:ext cx="0" cy="3415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1" name="Right Brace 20"/>
          <p:cNvSpPr/>
          <p:nvPr/>
        </p:nvSpPr>
        <p:spPr>
          <a:xfrm>
            <a:off x="3132879" y="1973179"/>
            <a:ext cx="344906" cy="4307305"/>
          </a:xfrm>
          <a:prstGeom prst="rightBrace">
            <a:avLst>
              <a:gd name="adj1" fmla="val 71123"/>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p:cNvSpPr txBox="1"/>
          <p:nvPr/>
        </p:nvSpPr>
        <p:spPr>
          <a:xfrm>
            <a:off x="4851035" y="2301255"/>
            <a:ext cx="4292965" cy="2308324"/>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Batch 1</a:t>
            </a:r>
          </a:p>
          <a:p>
            <a:r>
              <a:rPr lang="en-US" dirty="0" smtClean="0">
                <a:latin typeface="Times New Roman" panose="02020603050405020304" pitchFamily="18" charset="0"/>
                <a:cs typeface="Times New Roman" panose="02020603050405020304" pitchFamily="18" charset="0"/>
              </a:rPr>
              <a:t>Positive mode: 145 samples  </a:t>
            </a:r>
            <a:r>
              <a:rPr lang="en-US" altLang="zh-CN" dirty="0" smtClean="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5,242 peaks</a:t>
            </a:r>
          </a:p>
          <a:p>
            <a:r>
              <a:rPr lang="en-US" dirty="0" smtClean="0">
                <a:latin typeface="Times New Roman" panose="02020603050405020304" pitchFamily="18" charset="0"/>
                <a:cs typeface="Times New Roman" panose="02020603050405020304" pitchFamily="18" charset="0"/>
              </a:rPr>
              <a:t>Negative mode</a:t>
            </a:r>
            <a:r>
              <a:rPr lang="en-US" dirty="0">
                <a:latin typeface="Times New Roman" panose="02020603050405020304" pitchFamily="18" charset="0"/>
                <a:cs typeface="Times New Roman" panose="02020603050405020304" pitchFamily="18" charset="0"/>
              </a:rPr>
              <a:t>: 145 samples </a:t>
            </a:r>
            <a:r>
              <a:rPr lang="en-US" altLang="zh-CN" dirty="0" smtClean="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4,261 peaks</a:t>
            </a:r>
          </a:p>
          <a:p>
            <a:endParaRPr lang="en-US" dirty="0" smtClean="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Batch </a:t>
            </a:r>
            <a:r>
              <a:rPr lang="en-US" b="1" dirty="0" smtClean="0">
                <a:latin typeface="Times New Roman" panose="02020603050405020304" pitchFamily="18" charset="0"/>
                <a:cs typeface="Times New Roman" panose="02020603050405020304" pitchFamily="18" charset="0"/>
              </a:rPr>
              <a:t>2</a:t>
            </a:r>
            <a:endParaRPr lang="en-US" b="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Positive mode</a:t>
            </a:r>
            <a:r>
              <a:rPr lang="en-US" dirty="0" smtClean="0">
                <a:latin typeface="Times New Roman" panose="02020603050405020304" pitchFamily="18" charset="0"/>
                <a:cs typeface="Times New Roman" panose="02020603050405020304" pitchFamily="18" charset="0"/>
              </a:rPr>
              <a:t>: 185 samples x 4,074 peaks</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Negative mode: </a:t>
            </a:r>
            <a:r>
              <a:rPr lang="en-US" dirty="0" smtClean="0">
                <a:latin typeface="Times New Roman" panose="02020603050405020304" pitchFamily="18" charset="0"/>
                <a:cs typeface="Times New Roman" panose="02020603050405020304" pitchFamily="18" charset="0"/>
              </a:rPr>
              <a:t>185 samples x 4,183 peaks</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20203" y="3498802"/>
            <a:ext cx="1088413" cy="1256057"/>
          </a:xfrm>
          <a:prstGeom prst="rect">
            <a:avLst/>
          </a:prstGeom>
        </p:spPr>
      </p:pic>
    </p:spTree>
    <p:extLst>
      <p:ext uri="{BB962C8B-B14F-4D97-AF65-F5344CB8AC3E}">
        <p14:creationId xmlns:p14="http://schemas.microsoft.com/office/powerpoint/2010/main" val="23456797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28419"/>
            <a:ext cx="9144000" cy="492443"/>
          </a:xfrm>
          <a:prstGeom prst="rect">
            <a:avLst/>
          </a:prstGeom>
        </p:spPr>
        <p:txBody>
          <a:bodyPr wrap="square">
            <a:spAutoFit/>
          </a:bodyPr>
          <a:lstStyle/>
          <a:p>
            <a:pPr algn="ctr"/>
            <a:r>
              <a:rPr lang="en-US" sz="2600" b="1" dirty="0" smtClean="0">
                <a:solidFill>
                  <a:schemeClr val="accent4"/>
                </a:solidFill>
                <a:latin typeface="Times New Roman" panose="02020603050405020304" pitchFamily="18" charset="0"/>
                <a:cs typeface="Times New Roman" panose="02020603050405020304" pitchFamily="18" charset="0"/>
              </a:rPr>
              <a:t>metflow2</a:t>
            </a:r>
            <a:r>
              <a:rPr lang="en-US" sz="2600" b="1" dirty="0">
                <a:latin typeface="Times New Roman" panose="02020603050405020304" pitchFamily="18" charset="0"/>
                <a:cs typeface="Times New Roman" panose="02020603050405020304" pitchFamily="18" charset="0"/>
              </a:rPr>
              <a:t>: A integrated metabolomics data analysis </a:t>
            </a:r>
            <a:r>
              <a:rPr lang="en-US" sz="2600" b="1" dirty="0" smtClean="0">
                <a:latin typeface="Times New Roman" panose="02020603050405020304" pitchFamily="18" charset="0"/>
                <a:cs typeface="Times New Roman" panose="02020603050405020304" pitchFamily="18" charset="0"/>
              </a:rPr>
              <a:t>pipeline</a:t>
            </a:r>
            <a:endParaRPr lang="en-US" sz="26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5442338" y="815807"/>
            <a:ext cx="2711607" cy="5958157"/>
          </a:xfrm>
          <a:prstGeom prst="rect">
            <a:avLst/>
          </a:prstGeom>
        </p:spPr>
      </p:pic>
      <p:sp>
        <p:nvSpPr>
          <p:cNvPr id="24" name="TextBox 23"/>
          <p:cNvSpPr txBox="1"/>
          <p:nvPr/>
        </p:nvSpPr>
        <p:spPr>
          <a:xfrm>
            <a:off x="2292" y="1017527"/>
            <a:ext cx="819455" cy="369332"/>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RPLC </a:t>
            </a:r>
            <a:endParaRPr lang="en-US" dirty="0">
              <a:latin typeface="Times New Roman" panose="02020603050405020304" pitchFamily="18" charset="0"/>
              <a:cs typeface="Times New Roman" panose="02020603050405020304" pitchFamily="18" charset="0"/>
            </a:endParaRPr>
          </a:p>
        </p:txBody>
      </p:sp>
      <p:sp>
        <p:nvSpPr>
          <p:cNvPr id="25" name="TextBox 24"/>
          <p:cNvSpPr txBox="1"/>
          <p:nvPr/>
        </p:nvSpPr>
        <p:spPr>
          <a:xfrm>
            <a:off x="976043" y="1138207"/>
            <a:ext cx="2364749" cy="369332"/>
          </a:xfrm>
          <a:prstGeom prst="rect">
            <a:avLst/>
          </a:prstGeom>
          <a:noFill/>
          <a:ln w="19050">
            <a:solidFill>
              <a:schemeClr val="accent1">
                <a:lumMod val="75000"/>
              </a:schemeClr>
            </a:solidFill>
          </a:ln>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Raw data</a:t>
            </a:r>
            <a:endParaRPr lang="en-US" dirty="0">
              <a:latin typeface="Times New Roman" panose="02020603050405020304" pitchFamily="18" charset="0"/>
              <a:cs typeface="Times New Roman" panose="02020603050405020304" pitchFamily="18" charset="0"/>
            </a:endParaRPr>
          </a:p>
        </p:txBody>
      </p:sp>
      <p:sp>
        <p:nvSpPr>
          <p:cNvPr id="26" name="TextBox 25"/>
          <p:cNvSpPr txBox="1"/>
          <p:nvPr/>
        </p:nvSpPr>
        <p:spPr>
          <a:xfrm>
            <a:off x="976043" y="1849055"/>
            <a:ext cx="2364749" cy="369332"/>
          </a:xfrm>
          <a:prstGeom prst="rect">
            <a:avLst/>
          </a:prstGeom>
          <a:noFill/>
          <a:ln w="19050">
            <a:solidFill>
              <a:schemeClr val="accent2"/>
            </a:solidFill>
          </a:ln>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Peak detection</a:t>
            </a:r>
            <a:endParaRPr lang="en-US" dirty="0">
              <a:latin typeface="Times New Roman" panose="02020603050405020304" pitchFamily="18" charset="0"/>
              <a:cs typeface="Times New Roman" panose="02020603050405020304" pitchFamily="18" charset="0"/>
            </a:endParaRPr>
          </a:p>
        </p:txBody>
      </p:sp>
      <p:sp>
        <p:nvSpPr>
          <p:cNvPr id="27" name="TextBox 26"/>
          <p:cNvSpPr txBox="1"/>
          <p:nvPr/>
        </p:nvSpPr>
        <p:spPr>
          <a:xfrm>
            <a:off x="976043" y="2559903"/>
            <a:ext cx="2364749" cy="369332"/>
          </a:xfrm>
          <a:prstGeom prst="rect">
            <a:avLst/>
          </a:prstGeom>
          <a:noFill/>
          <a:ln w="19050">
            <a:solidFill>
              <a:schemeClr val="accent2"/>
            </a:solidFill>
          </a:ln>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RT correction</a:t>
            </a:r>
            <a:endParaRPr lang="en-US" dirty="0">
              <a:latin typeface="Times New Roman" panose="02020603050405020304" pitchFamily="18" charset="0"/>
              <a:cs typeface="Times New Roman" panose="02020603050405020304" pitchFamily="18" charset="0"/>
            </a:endParaRPr>
          </a:p>
        </p:txBody>
      </p:sp>
      <p:sp>
        <p:nvSpPr>
          <p:cNvPr id="28" name="TextBox 27"/>
          <p:cNvSpPr txBox="1"/>
          <p:nvPr/>
        </p:nvSpPr>
        <p:spPr>
          <a:xfrm>
            <a:off x="976043" y="3270751"/>
            <a:ext cx="2364749" cy="369332"/>
          </a:xfrm>
          <a:prstGeom prst="rect">
            <a:avLst/>
          </a:prstGeom>
          <a:noFill/>
          <a:ln w="19050">
            <a:solidFill>
              <a:schemeClr val="accent2"/>
            </a:solidFill>
          </a:ln>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Noisy peak removal</a:t>
            </a:r>
            <a:endParaRPr lang="en-US" dirty="0">
              <a:latin typeface="Times New Roman" panose="02020603050405020304" pitchFamily="18" charset="0"/>
              <a:cs typeface="Times New Roman" panose="02020603050405020304" pitchFamily="18" charset="0"/>
            </a:endParaRPr>
          </a:p>
        </p:txBody>
      </p:sp>
      <p:sp>
        <p:nvSpPr>
          <p:cNvPr id="29" name="TextBox 28"/>
          <p:cNvSpPr txBox="1"/>
          <p:nvPr/>
        </p:nvSpPr>
        <p:spPr>
          <a:xfrm>
            <a:off x="976043" y="3983478"/>
            <a:ext cx="2364750" cy="369332"/>
          </a:xfrm>
          <a:prstGeom prst="rect">
            <a:avLst/>
          </a:prstGeom>
          <a:noFill/>
          <a:ln w="19050">
            <a:solidFill>
              <a:schemeClr val="accent2"/>
            </a:solidFill>
          </a:ln>
        </p:spPr>
        <p:txBody>
          <a:bodyPr wrap="none" rtlCol="0">
            <a:spAutoFit/>
          </a:bodyPr>
          <a:lstStyle/>
          <a:p>
            <a:pPr algn="ctr"/>
            <a:r>
              <a:rPr lang="en-US" dirty="0" smtClean="0">
                <a:latin typeface="Times New Roman" panose="02020603050405020304" pitchFamily="18" charset="0"/>
                <a:cs typeface="Times New Roman" panose="02020603050405020304" pitchFamily="18" charset="0"/>
              </a:rPr>
              <a:t>Outlier sample removal</a:t>
            </a:r>
            <a:endParaRPr lang="en-US" dirty="0">
              <a:latin typeface="Times New Roman" panose="02020603050405020304" pitchFamily="18" charset="0"/>
              <a:cs typeface="Times New Roman" panose="02020603050405020304" pitchFamily="18" charset="0"/>
            </a:endParaRPr>
          </a:p>
        </p:txBody>
      </p:sp>
      <p:sp>
        <p:nvSpPr>
          <p:cNvPr id="30" name="TextBox 29"/>
          <p:cNvSpPr txBox="1"/>
          <p:nvPr/>
        </p:nvSpPr>
        <p:spPr>
          <a:xfrm>
            <a:off x="976044" y="4694326"/>
            <a:ext cx="2364748" cy="369332"/>
          </a:xfrm>
          <a:prstGeom prst="rect">
            <a:avLst/>
          </a:prstGeom>
          <a:noFill/>
          <a:ln w="19050">
            <a:solidFill>
              <a:schemeClr val="accent2"/>
            </a:solidFill>
          </a:ln>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MV imputation</a:t>
            </a:r>
            <a:endParaRPr lang="en-US" dirty="0">
              <a:latin typeface="Times New Roman" panose="02020603050405020304" pitchFamily="18" charset="0"/>
              <a:cs typeface="Times New Roman" panose="02020603050405020304" pitchFamily="18" charset="0"/>
            </a:endParaRPr>
          </a:p>
        </p:txBody>
      </p:sp>
      <p:sp>
        <p:nvSpPr>
          <p:cNvPr id="31" name="TextBox 30"/>
          <p:cNvSpPr txBox="1"/>
          <p:nvPr/>
        </p:nvSpPr>
        <p:spPr>
          <a:xfrm>
            <a:off x="976044" y="5411637"/>
            <a:ext cx="2364748" cy="369332"/>
          </a:xfrm>
          <a:prstGeom prst="rect">
            <a:avLst/>
          </a:prstGeom>
          <a:noFill/>
          <a:ln w="19050">
            <a:solidFill>
              <a:schemeClr val="accent2"/>
            </a:solidFill>
          </a:ln>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Data normalization</a:t>
            </a:r>
            <a:endParaRPr lang="en-US" dirty="0">
              <a:latin typeface="Times New Roman" panose="02020603050405020304" pitchFamily="18" charset="0"/>
              <a:cs typeface="Times New Roman" panose="02020603050405020304" pitchFamily="18" charset="0"/>
            </a:endParaRPr>
          </a:p>
        </p:txBody>
      </p:sp>
      <p:sp>
        <p:nvSpPr>
          <p:cNvPr id="32" name="TextBox 31"/>
          <p:cNvSpPr txBox="1"/>
          <p:nvPr/>
        </p:nvSpPr>
        <p:spPr>
          <a:xfrm>
            <a:off x="976043" y="6120927"/>
            <a:ext cx="2364749" cy="369332"/>
          </a:xfrm>
          <a:prstGeom prst="rect">
            <a:avLst/>
          </a:prstGeom>
          <a:noFill/>
          <a:ln w="19050">
            <a:solidFill>
              <a:schemeClr val="accent1">
                <a:lumMod val="75000"/>
              </a:schemeClr>
            </a:solidFill>
          </a:ln>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Peak table</a:t>
            </a:r>
            <a:endParaRPr lang="en-US" dirty="0">
              <a:latin typeface="Times New Roman" panose="02020603050405020304" pitchFamily="18" charset="0"/>
              <a:cs typeface="Times New Roman" panose="02020603050405020304" pitchFamily="18" charset="0"/>
            </a:endParaRPr>
          </a:p>
        </p:txBody>
      </p:sp>
      <p:cxnSp>
        <p:nvCxnSpPr>
          <p:cNvPr id="33" name="Straight Arrow Connector 32"/>
          <p:cNvCxnSpPr>
            <a:stCxn id="25" idx="2"/>
            <a:endCxn id="26" idx="0"/>
          </p:cNvCxnSpPr>
          <p:nvPr/>
        </p:nvCxnSpPr>
        <p:spPr>
          <a:xfrm>
            <a:off x="2158418" y="1507539"/>
            <a:ext cx="0" cy="3415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2158418" y="2218387"/>
            <a:ext cx="0" cy="341516"/>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2158418" y="2929235"/>
            <a:ext cx="0" cy="341516"/>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175214" y="3640083"/>
            <a:ext cx="0" cy="341516"/>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2183989" y="4352810"/>
            <a:ext cx="0" cy="341516"/>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2183989" y="5063658"/>
            <a:ext cx="0" cy="341516"/>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183989" y="5780969"/>
            <a:ext cx="0" cy="3415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6" idx="3"/>
          </p:cNvCxnSpPr>
          <p:nvPr/>
        </p:nvCxnSpPr>
        <p:spPr>
          <a:xfrm flipV="1">
            <a:off x="3340792" y="1981200"/>
            <a:ext cx="2101546" cy="525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7" idx="3"/>
          </p:cNvCxnSpPr>
          <p:nvPr/>
        </p:nvCxnSpPr>
        <p:spPr>
          <a:xfrm flipV="1">
            <a:off x="3340792" y="2033721"/>
            <a:ext cx="2101546" cy="7108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3340792" y="3277214"/>
            <a:ext cx="2101546" cy="1707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3340792" y="3976582"/>
            <a:ext cx="2101546" cy="1883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3340792" y="4397049"/>
            <a:ext cx="2101546" cy="4666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3349567" y="5596303"/>
            <a:ext cx="2118342" cy="7092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44468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28419"/>
            <a:ext cx="9144000" cy="492443"/>
          </a:xfrm>
          <a:prstGeom prst="rect">
            <a:avLst/>
          </a:prstGeom>
        </p:spPr>
        <p:txBody>
          <a:bodyPr wrap="square">
            <a:spAutoFit/>
          </a:bodyPr>
          <a:lstStyle/>
          <a:p>
            <a:pPr algn="ctr"/>
            <a:r>
              <a:rPr lang="en-US" sz="2600" b="1" dirty="0" smtClean="0">
                <a:solidFill>
                  <a:schemeClr val="accent4"/>
                </a:solidFill>
                <a:latin typeface="Times New Roman" panose="02020603050405020304" pitchFamily="18" charset="0"/>
                <a:cs typeface="Times New Roman" panose="02020603050405020304" pitchFamily="18" charset="0"/>
              </a:rPr>
              <a:t>metflow2</a:t>
            </a:r>
            <a:r>
              <a:rPr lang="en-US" sz="2600" b="1" dirty="0">
                <a:latin typeface="Times New Roman" panose="02020603050405020304" pitchFamily="18" charset="0"/>
                <a:cs typeface="Times New Roman" panose="02020603050405020304" pitchFamily="18" charset="0"/>
              </a:rPr>
              <a:t>: A integrated metabolomics data analysis </a:t>
            </a:r>
            <a:r>
              <a:rPr lang="en-US" sz="2600" b="1" dirty="0" smtClean="0">
                <a:latin typeface="Times New Roman" panose="02020603050405020304" pitchFamily="18" charset="0"/>
                <a:cs typeface="Times New Roman" panose="02020603050405020304" pitchFamily="18" charset="0"/>
              </a:rPr>
              <a:t>pipeline</a:t>
            </a:r>
            <a:endParaRPr lang="en-US" sz="2600" b="1"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623121" y="1111317"/>
            <a:ext cx="7681626" cy="3787468"/>
          </a:xfrm>
          <a:prstGeom prst="rect">
            <a:avLst/>
          </a:prstGeom>
        </p:spPr>
      </p:pic>
      <p:sp>
        <p:nvSpPr>
          <p:cNvPr id="4" name="Rectangle 3"/>
          <p:cNvSpPr/>
          <p:nvPr/>
        </p:nvSpPr>
        <p:spPr>
          <a:xfrm>
            <a:off x="372429" y="6024502"/>
            <a:ext cx="3858749"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hlinkClick r:id="rId3"/>
              </a:rPr>
              <a:t>https://github.com/jaspershen/metflow2</a:t>
            </a:r>
            <a:endParaRPr lang="en-US" dirty="0">
              <a:latin typeface="Times New Roman" panose="02020603050405020304" pitchFamily="18" charset="0"/>
              <a:cs typeface="Times New Roman" panose="02020603050405020304" pitchFamily="18" charset="0"/>
            </a:endParaRPr>
          </a:p>
        </p:txBody>
      </p:sp>
      <p:sp>
        <p:nvSpPr>
          <p:cNvPr id="42" name="TextBox 41"/>
          <p:cNvSpPr txBox="1"/>
          <p:nvPr/>
        </p:nvSpPr>
        <p:spPr>
          <a:xfrm>
            <a:off x="372429" y="5497059"/>
            <a:ext cx="1857336" cy="369332"/>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Github address: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24474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28419"/>
            <a:ext cx="9144000" cy="523220"/>
          </a:xfrm>
          <a:prstGeom prst="rect">
            <a:avLst/>
          </a:prstGeom>
        </p:spPr>
        <p:txBody>
          <a:bodyPr wrap="square">
            <a:spAutoFit/>
          </a:bodyPr>
          <a:lstStyle/>
          <a:p>
            <a:pPr algn="ctr"/>
            <a:r>
              <a:rPr lang="en-US" sz="2800" b="1" dirty="0" smtClean="0">
                <a:latin typeface="Times New Roman" panose="02020603050405020304" pitchFamily="18" charset="0"/>
                <a:cs typeface="Times New Roman" panose="02020603050405020304" pitchFamily="18" charset="0"/>
              </a:rPr>
              <a:t>Data sets </a:t>
            </a:r>
            <a:r>
              <a:rPr lang="en-US" altLang="zh-CN" sz="2800" b="1" dirty="0" smtClean="0">
                <a:latin typeface="Times New Roman" panose="02020603050405020304" pitchFamily="18" charset="0"/>
                <a:cs typeface="Times New Roman" panose="02020603050405020304" pitchFamily="18" charset="0"/>
              </a:rPr>
              <a:t>and processing</a:t>
            </a:r>
            <a:endParaRPr lang="en-US" sz="2800" b="1"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453154" y="1698931"/>
            <a:ext cx="3307201" cy="369332"/>
          </a:xfrm>
          <a:prstGeom prst="rect">
            <a:avLst/>
          </a:prstGeom>
          <a:noFill/>
          <a:ln w="19050">
            <a:solidFill>
              <a:schemeClr val="accent1">
                <a:lumMod val="75000"/>
              </a:schemeClr>
            </a:solidFill>
          </a:ln>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Peak table</a:t>
            </a:r>
            <a:endParaRPr lang="en-US" dirty="0">
              <a:latin typeface="Times New Roman" panose="02020603050405020304" pitchFamily="18" charset="0"/>
              <a:cs typeface="Times New Roman" panose="02020603050405020304" pitchFamily="18" charset="0"/>
            </a:endParaRPr>
          </a:p>
        </p:txBody>
      </p:sp>
      <p:sp>
        <p:nvSpPr>
          <p:cNvPr id="21" name="Right Brace 20"/>
          <p:cNvSpPr/>
          <p:nvPr/>
        </p:nvSpPr>
        <p:spPr>
          <a:xfrm>
            <a:off x="3760355" y="2603218"/>
            <a:ext cx="357697" cy="1583774"/>
          </a:xfrm>
          <a:prstGeom prst="rightBrace">
            <a:avLst>
              <a:gd name="adj1" fmla="val 71123"/>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p:cNvSpPr txBox="1"/>
          <p:nvPr/>
        </p:nvSpPr>
        <p:spPr>
          <a:xfrm>
            <a:off x="453154" y="2418551"/>
            <a:ext cx="3307201" cy="369332"/>
          </a:xfrm>
          <a:prstGeom prst="rect">
            <a:avLst/>
          </a:prstGeom>
          <a:noFill/>
          <a:ln w="19050">
            <a:solidFill>
              <a:schemeClr val="accent2"/>
            </a:solidFill>
          </a:ln>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In-house library match (Level 1)</a:t>
            </a:r>
            <a:endParaRPr lang="en-US" dirty="0">
              <a:latin typeface="Times New Roman" panose="02020603050405020304" pitchFamily="18" charset="0"/>
              <a:cs typeface="Times New Roman" panose="02020603050405020304" pitchFamily="18" charset="0"/>
            </a:endParaRPr>
          </a:p>
        </p:txBody>
      </p:sp>
      <p:cxnSp>
        <p:nvCxnSpPr>
          <p:cNvPr id="24" name="Straight Arrow Connector 23"/>
          <p:cNvCxnSpPr>
            <a:stCxn id="12" idx="2"/>
            <a:endCxn id="23" idx="0"/>
          </p:cNvCxnSpPr>
          <p:nvPr/>
        </p:nvCxnSpPr>
        <p:spPr>
          <a:xfrm>
            <a:off x="2106755" y="2068263"/>
            <a:ext cx="0" cy="3502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53154" y="3138171"/>
            <a:ext cx="3307201" cy="369332"/>
          </a:xfrm>
          <a:prstGeom prst="rect">
            <a:avLst/>
          </a:prstGeom>
          <a:noFill/>
          <a:ln w="19050">
            <a:solidFill>
              <a:schemeClr val="accent2"/>
            </a:solidFill>
          </a:ln>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Public library match (Level 2)</a:t>
            </a:r>
            <a:endParaRPr lang="en-US" dirty="0">
              <a:latin typeface="Times New Roman" panose="02020603050405020304" pitchFamily="18" charset="0"/>
              <a:cs typeface="Times New Roman" panose="02020603050405020304" pitchFamily="18" charset="0"/>
            </a:endParaRPr>
          </a:p>
        </p:txBody>
      </p:sp>
      <p:cxnSp>
        <p:nvCxnSpPr>
          <p:cNvPr id="27" name="Straight Arrow Connector 26"/>
          <p:cNvCxnSpPr>
            <a:endCxn id="26" idx="0"/>
          </p:cNvCxnSpPr>
          <p:nvPr/>
        </p:nvCxnSpPr>
        <p:spPr>
          <a:xfrm>
            <a:off x="2106755" y="2787883"/>
            <a:ext cx="0" cy="350288"/>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53154" y="3857791"/>
            <a:ext cx="3307201" cy="646331"/>
          </a:xfrm>
          <a:prstGeom prst="rect">
            <a:avLst/>
          </a:prstGeom>
          <a:noFill/>
          <a:ln w="19050">
            <a:solidFill>
              <a:schemeClr val="accent2"/>
            </a:solidFill>
          </a:ln>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HMDB accurate mass library match (Level 3)</a:t>
            </a:r>
            <a:endParaRPr lang="en-US" dirty="0">
              <a:latin typeface="Times New Roman" panose="02020603050405020304" pitchFamily="18" charset="0"/>
              <a:cs typeface="Times New Roman" panose="02020603050405020304" pitchFamily="18" charset="0"/>
            </a:endParaRPr>
          </a:p>
        </p:txBody>
      </p:sp>
      <p:cxnSp>
        <p:nvCxnSpPr>
          <p:cNvPr id="29" name="Straight Arrow Connector 28"/>
          <p:cNvCxnSpPr>
            <a:endCxn id="28" idx="0"/>
          </p:cNvCxnSpPr>
          <p:nvPr/>
        </p:nvCxnSpPr>
        <p:spPr>
          <a:xfrm>
            <a:off x="2106755" y="3507503"/>
            <a:ext cx="0" cy="350288"/>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55433" y="2877300"/>
            <a:ext cx="896838" cy="1035610"/>
          </a:xfrm>
          <a:prstGeom prst="rect">
            <a:avLst/>
          </a:prstGeom>
        </p:spPr>
      </p:pic>
      <p:sp>
        <p:nvSpPr>
          <p:cNvPr id="31" name="TextBox 30"/>
          <p:cNvSpPr txBox="1"/>
          <p:nvPr/>
        </p:nvSpPr>
        <p:spPr>
          <a:xfrm>
            <a:off x="453154" y="5601982"/>
            <a:ext cx="3307201" cy="369332"/>
          </a:xfrm>
          <a:prstGeom prst="rect">
            <a:avLst/>
          </a:prstGeom>
          <a:noFill/>
          <a:ln w="19050">
            <a:solidFill>
              <a:schemeClr val="accent1">
                <a:lumMod val="75000"/>
              </a:schemeClr>
            </a:solidFill>
          </a:ln>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Metabolite table (matrix)</a:t>
            </a:r>
            <a:endParaRPr lang="en-US" dirty="0">
              <a:latin typeface="Times New Roman" panose="02020603050405020304" pitchFamily="18" charset="0"/>
              <a:cs typeface="Times New Roman" panose="02020603050405020304" pitchFamily="18" charset="0"/>
            </a:endParaRPr>
          </a:p>
        </p:txBody>
      </p:sp>
      <p:cxnSp>
        <p:nvCxnSpPr>
          <p:cNvPr id="32" name="Straight Arrow Connector 31"/>
          <p:cNvCxnSpPr/>
          <p:nvPr/>
        </p:nvCxnSpPr>
        <p:spPr>
          <a:xfrm>
            <a:off x="2106755" y="5234033"/>
            <a:ext cx="0" cy="3502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53154" y="4854410"/>
            <a:ext cx="3307201" cy="369332"/>
          </a:xfrm>
          <a:prstGeom prst="rect">
            <a:avLst/>
          </a:prstGeom>
          <a:noFill/>
          <a:ln w="19050">
            <a:solidFill>
              <a:schemeClr val="accent2"/>
            </a:solidFill>
          </a:ln>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Annotation redundancy removal</a:t>
            </a:r>
            <a:endParaRPr lang="en-US" dirty="0">
              <a:latin typeface="Times New Roman" panose="02020603050405020304" pitchFamily="18" charset="0"/>
              <a:cs typeface="Times New Roman" panose="02020603050405020304" pitchFamily="18" charset="0"/>
            </a:endParaRPr>
          </a:p>
        </p:txBody>
      </p:sp>
      <p:cxnSp>
        <p:nvCxnSpPr>
          <p:cNvPr id="34" name="Straight Arrow Connector 33"/>
          <p:cNvCxnSpPr>
            <a:endCxn id="33" idx="0"/>
          </p:cNvCxnSpPr>
          <p:nvPr/>
        </p:nvCxnSpPr>
        <p:spPr>
          <a:xfrm>
            <a:off x="2106755" y="4504122"/>
            <a:ext cx="0" cy="350288"/>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5613539" y="3195050"/>
            <a:ext cx="1811714" cy="400110"/>
          </a:xfrm>
          <a:prstGeom prst="rect">
            <a:avLst/>
          </a:prstGeom>
          <a:noFill/>
        </p:spPr>
        <p:txBody>
          <a:bodyPr wrap="none" rtlCol="0">
            <a:spAutoFit/>
          </a:bodyPr>
          <a:lstStyle/>
          <a:p>
            <a:r>
              <a:rPr lang="en-US" sz="2000" dirty="0" smtClean="0">
                <a:latin typeface="Times New Roman" panose="02020603050405020304" pitchFamily="18" charset="0"/>
                <a:cs typeface="Times New Roman" panose="02020603050405020304" pitchFamily="18" charset="0"/>
              </a:rPr>
              <a:t>520 metabolites</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23537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3756" y="2237025"/>
            <a:ext cx="4108694" cy="3089218"/>
          </a:xfrm>
          <a:prstGeom prst="rect">
            <a:avLst/>
          </a:prstGeom>
        </p:spPr>
      </p:pic>
      <p:pic>
        <p:nvPicPr>
          <p:cNvPr id="5" name="Picture 4"/>
          <p:cNvPicPr>
            <a:picLocks noChangeAspect="1"/>
          </p:cNvPicPr>
          <p:nvPr/>
        </p:nvPicPr>
        <p:blipFill>
          <a:blip r:embed="rId3"/>
          <a:stretch>
            <a:fillRect/>
          </a:stretch>
        </p:blipFill>
        <p:spPr>
          <a:xfrm>
            <a:off x="4696931" y="2237025"/>
            <a:ext cx="4145330" cy="3089217"/>
          </a:xfrm>
          <a:prstGeom prst="rect">
            <a:avLst/>
          </a:prstGeom>
        </p:spPr>
      </p:pic>
      <p:sp>
        <p:nvSpPr>
          <p:cNvPr id="6" name="Rectangle 5"/>
          <p:cNvSpPr/>
          <p:nvPr/>
        </p:nvSpPr>
        <p:spPr>
          <a:xfrm>
            <a:off x="0" y="228419"/>
            <a:ext cx="9144000" cy="523220"/>
          </a:xfrm>
          <a:prstGeom prst="rect">
            <a:avLst/>
          </a:prstGeom>
        </p:spPr>
        <p:txBody>
          <a:bodyPr wrap="square">
            <a:spAutoFit/>
          </a:bodyPr>
          <a:lstStyle/>
          <a:p>
            <a:pPr algn="ctr"/>
            <a:r>
              <a:rPr lang="en-US" sz="2800" b="1" dirty="0" smtClean="0">
                <a:latin typeface="Times New Roman" panose="02020603050405020304" pitchFamily="18" charset="0"/>
                <a:cs typeface="Times New Roman" panose="02020603050405020304" pitchFamily="18" charset="0"/>
              </a:rPr>
              <a:t>Overall metabolic profile</a:t>
            </a:r>
            <a:endParaRPr lang="en-US" sz="2800" b="1" dirty="0">
              <a:latin typeface="Times New Roman" panose="02020603050405020304" pitchFamily="18" charset="0"/>
              <a:cs typeface="Times New Roman" panose="02020603050405020304" pitchFamily="18" charset="0"/>
            </a:endParaRPr>
          </a:p>
        </p:txBody>
      </p:sp>
      <p:sp>
        <p:nvSpPr>
          <p:cNvPr id="7" name="TextBox 6"/>
          <p:cNvSpPr txBox="1"/>
          <p:nvPr/>
        </p:nvSpPr>
        <p:spPr>
          <a:xfrm>
            <a:off x="250943" y="1017527"/>
            <a:ext cx="4666662" cy="369332"/>
          </a:xfrm>
          <a:prstGeom prst="rect">
            <a:avLst/>
          </a:prstGeom>
          <a:noFill/>
        </p:spPr>
        <p:txBody>
          <a:bodyPr wrap="none" rtlCol="0">
            <a:spAutoFit/>
          </a:bodyPr>
          <a:lstStyle/>
          <a:p>
            <a:r>
              <a:rPr lang="en-US" b="1" dirty="0" smtClean="0">
                <a:latin typeface="Times New Roman" panose="02020603050405020304" pitchFamily="18" charset="0"/>
                <a:cs typeface="Times New Roman" panose="02020603050405020304" pitchFamily="18" charset="0"/>
              </a:rPr>
              <a:t>Unsupervised method (PCA) Batch 1 samples</a:t>
            </a:r>
            <a:endParaRPr lang="en-US" b="1" dirty="0">
              <a:latin typeface="Times New Roman" panose="02020603050405020304" pitchFamily="18" charset="0"/>
              <a:cs typeface="Times New Roman" panose="02020603050405020304" pitchFamily="18" charset="0"/>
            </a:endParaRPr>
          </a:p>
        </p:txBody>
      </p:sp>
      <p:sp>
        <p:nvSpPr>
          <p:cNvPr id="8" name="TextBox 7"/>
          <p:cNvSpPr txBox="1"/>
          <p:nvPr/>
        </p:nvSpPr>
        <p:spPr>
          <a:xfrm>
            <a:off x="1405975" y="1803590"/>
            <a:ext cx="1550424" cy="369332"/>
          </a:xfrm>
          <a:prstGeom prst="rect">
            <a:avLst/>
          </a:prstGeom>
          <a:noFill/>
        </p:spPr>
        <p:txBody>
          <a:bodyPr wrap="none" rtlCol="0">
            <a:spAutoFit/>
          </a:bodyPr>
          <a:lstStyle/>
          <a:p>
            <a:r>
              <a:rPr lang="en-US" b="1" dirty="0" smtClean="0">
                <a:latin typeface="Times New Roman" panose="02020603050405020304" pitchFamily="18" charset="0"/>
                <a:cs typeface="Times New Roman" panose="02020603050405020304" pitchFamily="18" charset="0"/>
              </a:rPr>
              <a:t>Positive mode</a:t>
            </a:r>
            <a:endParaRPr lang="en-US" b="1" dirty="0">
              <a:latin typeface="Times New Roman" panose="02020603050405020304" pitchFamily="18" charset="0"/>
              <a:cs typeface="Times New Roman" panose="02020603050405020304" pitchFamily="18" charset="0"/>
            </a:endParaRPr>
          </a:p>
        </p:txBody>
      </p:sp>
      <p:sp>
        <p:nvSpPr>
          <p:cNvPr id="9" name="TextBox 8"/>
          <p:cNvSpPr txBox="1"/>
          <p:nvPr/>
        </p:nvSpPr>
        <p:spPr>
          <a:xfrm>
            <a:off x="5841617" y="1802443"/>
            <a:ext cx="1640193" cy="369332"/>
          </a:xfrm>
          <a:prstGeom prst="rect">
            <a:avLst/>
          </a:prstGeom>
          <a:noFill/>
        </p:spPr>
        <p:txBody>
          <a:bodyPr wrap="none" rtlCol="0">
            <a:spAutoFit/>
          </a:bodyPr>
          <a:lstStyle/>
          <a:p>
            <a:r>
              <a:rPr lang="en-US" b="1" dirty="0" smtClean="0">
                <a:latin typeface="Times New Roman" panose="02020603050405020304" pitchFamily="18" charset="0"/>
                <a:cs typeface="Times New Roman" panose="02020603050405020304" pitchFamily="18" charset="0"/>
              </a:rPr>
              <a:t>Negative mode</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09402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074" y="1319993"/>
            <a:ext cx="3330397" cy="3093890"/>
          </a:xfrm>
          <a:prstGeom prst="rect">
            <a:avLst/>
          </a:prstGeom>
        </p:spPr>
      </p:pic>
      <p:pic>
        <p:nvPicPr>
          <p:cNvPr id="5" name="Picture 4"/>
          <p:cNvPicPr>
            <a:picLocks noChangeAspect="1"/>
          </p:cNvPicPr>
          <p:nvPr/>
        </p:nvPicPr>
        <p:blipFill>
          <a:blip r:embed="rId4"/>
          <a:stretch>
            <a:fillRect/>
          </a:stretch>
        </p:blipFill>
        <p:spPr>
          <a:xfrm>
            <a:off x="3268300" y="1319993"/>
            <a:ext cx="3215009" cy="3089929"/>
          </a:xfrm>
          <a:prstGeom prst="rect">
            <a:avLst/>
          </a:prstGeom>
        </p:spPr>
      </p:pic>
      <p:graphicFrame>
        <p:nvGraphicFramePr>
          <p:cNvPr id="9" name="Object 8"/>
          <p:cNvGraphicFramePr>
            <a:graphicFrameLocks noChangeAspect="1"/>
          </p:cNvGraphicFramePr>
          <p:nvPr>
            <p:extLst>
              <p:ext uri="{D42A27DB-BD31-4B8C-83A1-F6EECF244321}">
                <p14:modId xmlns:p14="http://schemas.microsoft.com/office/powerpoint/2010/main" val="3520212060"/>
              </p:ext>
            </p:extLst>
          </p:nvPr>
        </p:nvGraphicFramePr>
        <p:xfrm>
          <a:off x="2664769" y="4465888"/>
          <a:ext cx="3321289" cy="660000"/>
        </p:xfrm>
        <a:graphic>
          <a:graphicData uri="http://schemas.openxmlformats.org/presentationml/2006/ole">
            <mc:AlternateContent xmlns:mc="http://schemas.openxmlformats.org/markup-compatibility/2006">
              <mc:Choice xmlns:v="urn:schemas-microsoft-com:vml" Requires="v">
                <p:oleObj spid="_x0000_s3081" name="Equation" r:id="rId5" imgW="1981080" imgH="393480" progId="Equation.3">
                  <p:embed/>
                </p:oleObj>
              </mc:Choice>
              <mc:Fallback>
                <p:oleObj name="Equation" r:id="rId5" imgW="1981080" imgH="393480" progId="Equation.3">
                  <p:embed/>
                  <p:pic>
                    <p:nvPicPr>
                      <p:cNvPr id="0" name=""/>
                      <p:cNvPicPr/>
                      <p:nvPr/>
                    </p:nvPicPr>
                    <p:blipFill>
                      <a:blip r:embed="rId6"/>
                      <a:stretch>
                        <a:fillRect/>
                      </a:stretch>
                    </p:blipFill>
                    <p:spPr>
                      <a:xfrm>
                        <a:off x="2664769" y="4465888"/>
                        <a:ext cx="3321289" cy="660000"/>
                      </a:xfrm>
                      <a:prstGeom prst="rect">
                        <a:avLst/>
                      </a:prstGeom>
                    </p:spPr>
                  </p:pic>
                </p:oleObj>
              </mc:Fallback>
            </mc:AlternateContent>
          </a:graphicData>
        </a:graphic>
      </p:graphicFrame>
      <p:sp>
        <p:nvSpPr>
          <p:cNvPr id="10" name="TextBox 9"/>
          <p:cNvSpPr txBox="1"/>
          <p:nvPr/>
        </p:nvSpPr>
        <p:spPr>
          <a:xfrm>
            <a:off x="492209" y="5204517"/>
            <a:ext cx="8379345" cy="1477328"/>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Q: Modularity</a:t>
            </a:r>
          </a:p>
          <a:p>
            <a:r>
              <a:rPr lang="en-US" dirty="0">
                <a:latin typeface="Times New Roman" panose="02020603050405020304" pitchFamily="18" charset="0"/>
                <a:cs typeface="Times New Roman" panose="02020603050405020304" pitchFamily="18" charset="0"/>
              </a:rPr>
              <a:t>m</a:t>
            </a:r>
            <a:r>
              <a:rPr lang="en-US" dirty="0" smtClean="0">
                <a:latin typeface="Times New Roman" panose="02020603050405020304" pitchFamily="18" charset="0"/>
                <a:cs typeface="Times New Roman" panose="02020603050405020304" pitchFamily="18" charset="0"/>
              </a:rPr>
              <a:t>: Total number of edges</a:t>
            </a:r>
          </a:p>
          <a:p>
            <a:r>
              <a:rPr lang="en-US" dirty="0" err="1" smtClean="0">
                <a:latin typeface="Times New Roman" panose="02020603050405020304" pitchFamily="18" charset="0"/>
                <a:cs typeface="Times New Roman" panose="02020603050405020304" pitchFamily="18" charset="0"/>
              </a:rPr>
              <a:t>A</a:t>
            </a:r>
            <a:r>
              <a:rPr lang="en-US" baseline="-25000" dirty="0" err="1" smtClean="0">
                <a:latin typeface="Times New Roman" panose="02020603050405020304" pitchFamily="18" charset="0"/>
                <a:cs typeface="Times New Roman" panose="02020603050405020304" pitchFamily="18" charset="0"/>
              </a:rPr>
              <a:t>ij</a:t>
            </a:r>
            <a:r>
              <a:rPr lang="en-US" dirty="0" smtClean="0">
                <a:latin typeface="Times New Roman" panose="02020603050405020304" pitchFamily="18" charset="0"/>
                <a:cs typeface="Times New Roman" panose="02020603050405020304" pitchFamily="18" charset="0"/>
              </a:rPr>
              <a:t>: i and j are two nodes in the graph. If i and j are directly connected, </a:t>
            </a:r>
            <a:r>
              <a:rPr lang="en-US" dirty="0" err="1" smtClean="0">
                <a:latin typeface="Times New Roman" panose="02020603050405020304" pitchFamily="18" charset="0"/>
                <a:cs typeface="Times New Roman" panose="02020603050405020304" pitchFamily="18" charset="0"/>
              </a:rPr>
              <a:t>A</a:t>
            </a:r>
            <a:r>
              <a:rPr lang="en-US" baseline="-25000" dirty="0" err="1" smtClean="0">
                <a:latin typeface="Times New Roman" panose="02020603050405020304" pitchFamily="18" charset="0"/>
                <a:cs typeface="Times New Roman" panose="02020603050405020304" pitchFamily="18" charset="0"/>
              </a:rPr>
              <a:t>ij</a:t>
            </a:r>
            <a:r>
              <a:rPr lang="en-US" dirty="0" smtClean="0">
                <a:latin typeface="Times New Roman" panose="02020603050405020304" pitchFamily="18" charset="0"/>
                <a:cs typeface="Times New Roman" panose="02020603050405020304" pitchFamily="18" charset="0"/>
              </a:rPr>
              <a:t> = 1, or </a:t>
            </a:r>
            <a:r>
              <a:rPr lang="en-US" dirty="0" err="1" smtClean="0">
                <a:latin typeface="Times New Roman" panose="02020603050405020304" pitchFamily="18" charset="0"/>
                <a:cs typeface="Times New Roman" panose="02020603050405020304" pitchFamily="18" charset="0"/>
              </a:rPr>
              <a:t>A</a:t>
            </a:r>
            <a:r>
              <a:rPr lang="en-US" baseline="-25000" dirty="0" err="1" smtClean="0">
                <a:latin typeface="Times New Roman" panose="02020603050405020304" pitchFamily="18" charset="0"/>
                <a:cs typeface="Times New Roman" panose="02020603050405020304" pitchFamily="18" charset="0"/>
              </a:rPr>
              <a:t>ij</a:t>
            </a:r>
            <a:r>
              <a:rPr lang="en-US" dirty="0" smtClean="0">
                <a:latin typeface="Times New Roman" panose="02020603050405020304" pitchFamily="18" charset="0"/>
                <a:cs typeface="Times New Roman" panose="02020603050405020304" pitchFamily="18" charset="0"/>
              </a:rPr>
              <a:t> = 0.</a:t>
            </a:r>
          </a:p>
          <a:p>
            <a:r>
              <a:rPr lang="en-US" dirty="0" err="1">
                <a:latin typeface="Times New Roman" panose="02020603050405020304" pitchFamily="18" charset="0"/>
                <a:cs typeface="Times New Roman" panose="02020603050405020304" pitchFamily="18" charset="0"/>
              </a:rPr>
              <a:t>k</a:t>
            </a:r>
            <a:r>
              <a:rPr lang="en-US" baseline="-25000" dirty="0" err="1" smtClean="0">
                <a:latin typeface="Times New Roman" panose="02020603050405020304" pitchFamily="18" charset="0"/>
                <a:cs typeface="Times New Roman" panose="02020603050405020304" pitchFamily="18" charset="0"/>
              </a:rPr>
              <a:t>i</a:t>
            </a:r>
            <a:r>
              <a:rPr lang="en-US" dirty="0" smtClean="0">
                <a:latin typeface="Times New Roman" panose="02020603050405020304" pitchFamily="18" charset="0"/>
                <a:cs typeface="Times New Roman" panose="02020603050405020304" pitchFamily="18" charset="0"/>
              </a:rPr>
              <a:t>/</a:t>
            </a:r>
            <a:r>
              <a:rPr lang="en-US" dirty="0" err="1" smtClean="0">
                <a:latin typeface="Times New Roman" panose="02020603050405020304" pitchFamily="18" charset="0"/>
                <a:cs typeface="Times New Roman" panose="02020603050405020304" pitchFamily="18" charset="0"/>
              </a:rPr>
              <a:t>k</a:t>
            </a:r>
            <a:r>
              <a:rPr lang="en-US" baseline="-25000" dirty="0" err="1" smtClean="0">
                <a:latin typeface="Times New Roman" panose="02020603050405020304" pitchFamily="18" charset="0"/>
                <a:cs typeface="Times New Roman" panose="02020603050405020304" pitchFamily="18" charset="0"/>
              </a:rPr>
              <a:t>j</a:t>
            </a:r>
            <a:r>
              <a:rPr lang="en-US" dirty="0" smtClean="0">
                <a:latin typeface="Times New Roman" panose="02020603050405020304" pitchFamily="18" charset="0"/>
                <a:cs typeface="Times New Roman" panose="02020603050405020304" pitchFamily="18" charset="0"/>
              </a:rPr>
              <a:t>: The degree of node i/j.</a:t>
            </a:r>
          </a:p>
          <a:p>
            <a:r>
              <a:rPr lang="el-GR" dirty="0" smtClean="0">
                <a:latin typeface="Times New Roman" panose="02020603050405020304" pitchFamily="18" charset="0"/>
                <a:cs typeface="Times New Roman" panose="02020603050405020304" pitchFamily="18" charset="0"/>
              </a:rPr>
              <a:t>δ</a:t>
            </a:r>
            <a:r>
              <a:rPr lang="en-US" dirty="0" smtClean="0">
                <a:latin typeface="Times New Roman" panose="02020603050405020304" pitchFamily="18" charset="0"/>
                <a:cs typeface="Times New Roman" panose="02020603050405020304" pitchFamily="18" charset="0"/>
              </a:rPr>
              <a:t>(</a:t>
            </a:r>
            <a:r>
              <a:rPr lang="en-US" dirty="0" err="1" smtClean="0">
                <a:latin typeface="Times New Roman" panose="02020603050405020304" pitchFamily="18" charset="0"/>
                <a:cs typeface="Times New Roman" panose="02020603050405020304" pitchFamily="18" charset="0"/>
              </a:rPr>
              <a:t>c</a:t>
            </a:r>
            <a:r>
              <a:rPr lang="en-US" baseline="-25000" dirty="0" err="1" smtClean="0">
                <a:latin typeface="Times New Roman" panose="02020603050405020304" pitchFamily="18" charset="0"/>
                <a:cs typeface="Times New Roman" panose="02020603050405020304" pitchFamily="18" charset="0"/>
              </a:rPr>
              <a:t>i</a:t>
            </a:r>
            <a:r>
              <a:rPr lang="en-US" dirty="0" err="1" smtClean="0">
                <a:latin typeface="Times New Roman" panose="02020603050405020304" pitchFamily="18" charset="0"/>
                <a:cs typeface="Times New Roman" panose="02020603050405020304" pitchFamily="18" charset="0"/>
              </a:rPr>
              <a:t>,c</a:t>
            </a:r>
            <a:r>
              <a:rPr lang="en-US" baseline="-25000" dirty="0" err="1" smtClean="0">
                <a:latin typeface="Times New Roman" panose="02020603050405020304" pitchFamily="18" charset="0"/>
                <a:cs typeface="Times New Roman" panose="02020603050405020304" pitchFamily="18" charset="0"/>
              </a:rPr>
              <a:t>j</a:t>
            </a:r>
            <a:r>
              <a:rPr lang="en-US" dirty="0" smtClean="0">
                <a:latin typeface="Times New Roman" panose="02020603050405020304" pitchFamily="18" charset="0"/>
                <a:cs typeface="Times New Roman" panose="02020603050405020304" pitchFamily="18" charset="0"/>
              </a:rPr>
              <a:t>): If node i and j are in one subgraph, it equals to 1, or 0.</a:t>
            </a:r>
          </a:p>
        </p:txBody>
      </p:sp>
      <p:sp>
        <p:nvSpPr>
          <p:cNvPr id="16" name="pl6"/>
          <p:cNvSpPr/>
          <p:nvPr/>
        </p:nvSpPr>
        <p:spPr>
          <a:xfrm>
            <a:off x="6829581" y="3528386"/>
            <a:ext cx="2107020" cy="0"/>
          </a:xfrm>
          <a:custGeom>
            <a:avLst/>
            <a:gdLst/>
            <a:ahLst/>
            <a:cxnLst/>
            <a:rect l="0" t="0" r="0" b="0"/>
            <a:pathLst>
              <a:path w="6605956">
                <a:moveTo>
                  <a:pt x="0" y="0"/>
                </a:moveTo>
                <a:lnTo>
                  <a:pt x="6605956" y="0"/>
                </a:lnTo>
                <a:lnTo>
                  <a:pt x="6605956" y="0"/>
                </a:lnTo>
              </a:path>
            </a:pathLst>
          </a:custGeom>
          <a:ln w="6775" cap="flat">
            <a:solidFill>
              <a:srgbClr val="EBEBEB">
                <a:alpha val="100000"/>
              </a:srgbClr>
            </a:solidFill>
            <a:prstDash val="solid"/>
            <a:round/>
          </a:ln>
        </p:spPr>
        <p:txBody>
          <a:bodyPr/>
          <a:lstStyle/>
          <a:p>
            <a:endParaRPr/>
          </a:p>
        </p:txBody>
      </p:sp>
      <p:sp>
        <p:nvSpPr>
          <p:cNvPr id="17" name="pl7"/>
          <p:cNvSpPr/>
          <p:nvPr/>
        </p:nvSpPr>
        <p:spPr>
          <a:xfrm>
            <a:off x="6829581" y="3201498"/>
            <a:ext cx="2107020" cy="0"/>
          </a:xfrm>
          <a:custGeom>
            <a:avLst/>
            <a:gdLst/>
            <a:ahLst/>
            <a:cxnLst/>
            <a:rect l="0" t="0" r="0" b="0"/>
            <a:pathLst>
              <a:path w="6605956">
                <a:moveTo>
                  <a:pt x="0" y="0"/>
                </a:moveTo>
                <a:lnTo>
                  <a:pt x="6605956" y="0"/>
                </a:lnTo>
                <a:lnTo>
                  <a:pt x="6605956" y="0"/>
                </a:lnTo>
              </a:path>
            </a:pathLst>
          </a:custGeom>
          <a:ln w="6775" cap="flat">
            <a:solidFill>
              <a:srgbClr val="EBEBEB">
                <a:alpha val="100000"/>
              </a:srgbClr>
            </a:solidFill>
            <a:prstDash val="solid"/>
            <a:round/>
          </a:ln>
        </p:spPr>
        <p:txBody>
          <a:bodyPr/>
          <a:lstStyle/>
          <a:p>
            <a:endParaRPr/>
          </a:p>
        </p:txBody>
      </p:sp>
      <p:sp>
        <p:nvSpPr>
          <p:cNvPr id="18" name="pl8"/>
          <p:cNvSpPr/>
          <p:nvPr/>
        </p:nvSpPr>
        <p:spPr>
          <a:xfrm>
            <a:off x="6829581" y="2874609"/>
            <a:ext cx="2107020" cy="0"/>
          </a:xfrm>
          <a:custGeom>
            <a:avLst/>
            <a:gdLst/>
            <a:ahLst/>
            <a:cxnLst/>
            <a:rect l="0" t="0" r="0" b="0"/>
            <a:pathLst>
              <a:path w="6605956">
                <a:moveTo>
                  <a:pt x="0" y="0"/>
                </a:moveTo>
                <a:lnTo>
                  <a:pt x="6605956" y="0"/>
                </a:lnTo>
                <a:lnTo>
                  <a:pt x="6605956" y="0"/>
                </a:lnTo>
              </a:path>
            </a:pathLst>
          </a:custGeom>
          <a:ln w="6775" cap="flat">
            <a:solidFill>
              <a:srgbClr val="EBEBEB">
                <a:alpha val="100000"/>
              </a:srgbClr>
            </a:solidFill>
            <a:prstDash val="solid"/>
            <a:round/>
          </a:ln>
        </p:spPr>
        <p:txBody>
          <a:bodyPr/>
          <a:lstStyle/>
          <a:p>
            <a:endParaRPr/>
          </a:p>
        </p:txBody>
      </p:sp>
      <p:sp>
        <p:nvSpPr>
          <p:cNvPr id="19" name="pl9"/>
          <p:cNvSpPr/>
          <p:nvPr/>
        </p:nvSpPr>
        <p:spPr>
          <a:xfrm>
            <a:off x="6829581" y="2547721"/>
            <a:ext cx="2107020" cy="0"/>
          </a:xfrm>
          <a:custGeom>
            <a:avLst/>
            <a:gdLst/>
            <a:ahLst/>
            <a:cxnLst/>
            <a:rect l="0" t="0" r="0" b="0"/>
            <a:pathLst>
              <a:path w="6605956">
                <a:moveTo>
                  <a:pt x="0" y="0"/>
                </a:moveTo>
                <a:lnTo>
                  <a:pt x="6605956" y="0"/>
                </a:lnTo>
                <a:lnTo>
                  <a:pt x="6605956" y="0"/>
                </a:lnTo>
              </a:path>
            </a:pathLst>
          </a:custGeom>
          <a:ln w="6775" cap="flat">
            <a:solidFill>
              <a:srgbClr val="EBEBEB">
                <a:alpha val="100000"/>
              </a:srgbClr>
            </a:solidFill>
            <a:prstDash val="solid"/>
            <a:round/>
          </a:ln>
        </p:spPr>
        <p:txBody>
          <a:bodyPr/>
          <a:lstStyle/>
          <a:p>
            <a:endParaRPr/>
          </a:p>
        </p:txBody>
      </p:sp>
      <p:sp>
        <p:nvSpPr>
          <p:cNvPr id="20" name="pl10"/>
          <p:cNvSpPr/>
          <p:nvPr/>
        </p:nvSpPr>
        <p:spPr>
          <a:xfrm>
            <a:off x="6829581" y="2220833"/>
            <a:ext cx="2107020" cy="0"/>
          </a:xfrm>
          <a:custGeom>
            <a:avLst/>
            <a:gdLst/>
            <a:ahLst/>
            <a:cxnLst/>
            <a:rect l="0" t="0" r="0" b="0"/>
            <a:pathLst>
              <a:path w="6605956">
                <a:moveTo>
                  <a:pt x="0" y="0"/>
                </a:moveTo>
                <a:lnTo>
                  <a:pt x="6605956" y="0"/>
                </a:lnTo>
                <a:lnTo>
                  <a:pt x="6605956" y="0"/>
                </a:lnTo>
              </a:path>
            </a:pathLst>
          </a:custGeom>
          <a:ln w="6775" cap="flat">
            <a:solidFill>
              <a:srgbClr val="EBEBEB">
                <a:alpha val="100000"/>
              </a:srgbClr>
            </a:solidFill>
            <a:prstDash val="solid"/>
            <a:round/>
          </a:ln>
        </p:spPr>
        <p:txBody>
          <a:bodyPr/>
          <a:lstStyle/>
          <a:p>
            <a:endParaRPr/>
          </a:p>
        </p:txBody>
      </p:sp>
      <p:sp>
        <p:nvSpPr>
          <p:cNvPr id="21" name="pl11"/>
          <p:cNvSpPr/>
          <p:nvPr/>
        </p:nvSpPr>
        <p:spPr>
          <a:xfrm>
            <a:off x="7157533" y="1978769"/>
            <a:ext cx="0" cy="1636242"/>
          </a:xfrm>
          <a:custGeom>
            <a:avLst/>
            <a:gdLst/>
            <a:ahLst/>
            <a:cxnLst/>
            <a:rect l="0" t="0" r="0" b="0"/>
            <a:pathLst>
              <a:path h="5129965">
                <a:moveTo>
                  <a:pt x="0" y="5129965"/>
                </a:moveTo>
                <a:lnTo>
                  <a:pt x="0" y="0"/>
                </a:lnTo>
                <a:lnTo>
                  <a:pt x="0" y="0"/>
                </a:lnTo>
              </a:path>
            </a:pathLst>
          </a:custGeom>
          <a:ln w="6775" cap="flat">
            <a:solidFill>
              <a:srgbClr val="EBEBEB">
                <a:alpha val="100000"/>
              </a:srgbClr>
            </a:solidFill>
            <a:prstDash val="solid"/>
            <a:round/>
          </a:ln>
        </p:spPr>
        <p:txBody>
          <a:bodyPr/>
          <a:lstStyle/>
          <a:p>
            <a:endParaRPr/>
          </a:p>
        </p:txBody>
      </p:sp>
      <p:sp>
        <p:nvSpPr>
          <p:cNvPr id="22" name="pl12"/>
          <p:cNvSpPr/>
          <p:nvPr/>
        </p:nvSpPr>
        <p:spPr>
          <a:xfrm>
            <a:off x="7737980" y="1978769"/>
            <a:ext cx="0" cy="1636242"/>
          </a:xfrm>
          <a:custGeom>
            <a:avLst/>
            <a:gdLst/>
            <a:ahLst/>
            <a:cxnLst/>
            <a:rect l="0" t="0" r="0" b="0"/>
            <a:pathLst>
              <a:path h="5129965">
                <a:moveTo>
                  <a:pt x="0" y="5129965"/>
                </a:moveTo>
                <a:lnTo>
                  <a:pt x="0" y="0"/>
                </a:lnTo>
                <a:lnTo>
                  <a:pt x="0" y="0"/>
                </a:lnTo>
              </a:path>
            </a:pathLst>
          </a:custGeom>
          <a:ln w="6775" cap="flat">
            <a:solidFill>
              <a:srgbClr val="EBEBEB">
                <a:alpha val="100000"/>
              </a:srgbClr>
            </a:solidFill>
            <a:prstDash val="solid"/>
            <a:round/>
          </a:ln>
        </p:spPr>
        <p:txBody>
          <a:bodyPr/>
          <a:lstStyle/>
          <a:p>
            <a:endParaRPr/>
          </a:p>
        </p:txBody>
      </p:sp>
      <p:sp>
        <p:nvSpPr>
          <p:cNvPr id="23" name="pl13"/>
          <p:cNvSpPr/>
          <p:nvPr/>
        </p:nvSpPr>
        <p:spPr>
          <a:xfrm>
            <a:off x="8318426" y="1978769"/>
            <a:ext cx="0" cy="1636242"/>
          </a:xfrm>
          <a:custGeom>
            <a:avLst/>
            <a:gdLst/>
            <a:ahLst/>
            <a:cxnLst/>
            <a:rect l="0" t="0" r="0" b="0"/>
            <a:pathLst>
              <a:path h="5129965">
                <a:moveTo>
                  <a:pt x="0" y="5129965"/>
                </a:moveTo>
                <a:lnTo>
                  <a:pt x="0" y="0"/>
                </a:lnTo>
                <a:lnTo>
                  <a:pt x="0" y="0"/>
                </a:lnTo>
              </a:path>
            </a:pathLst>
          </a:custGeom>
          <a:ln w="6775" cap="flat">
            <a:solidFill>
              <a:srgbClr val="EBEBEB">
                <a:alpha val="100000"/>
              </a:srgbClr>
            </a:solidFill>
            <a:prstDash val="solid"/>
            <a:round/>
          </a:ln>
        </p:spPr>
        <p:txBody>
          <a:bodyPr/>
          <a:lstStyle/>
          <a:p>
            <a:endParaRPr/>
          </a:p>
        </p:txBody>
      </p:sp>
      <p:sp>
        <p:nvSpPr>
          <p:cNvPr id="24" name="pl14"/>
          <p:cNvSpPr/>
          <p:nvPr/>
        </p:nvSpPr>
        <p:spPr>
          <a:xfrm>
            <a:off x="8898872" y="1978769"/>
            <a:ext cx="0" cy="1636242"/>
          </a:xfrm>
          <a:custGeom>
            <a:avLst/>
            <a:gdLst/>
            <a:ahLst/>
            <a:cxnLst/>
            <a:rect l="0" t="0" r="0" b="0"/>
            <a:pathLst>
              <a:path h="5129965">
                <a:moveTo>
                  <a:pt x="0" y="5129965"/>
                </a:moveTo>
                <a:lnTo>
                  <a:pt x="0" y="0"/>
                </a:lnTo>
                <a:lnTo>
                  <a:pt x="0" y="0"/>
                </a:lnTo>
              </a:path>
            </a:pathLst>
          </a:custGeom>
          <a:ln w="6775" cap="flat">
            <a:solidFill>
              <a:srgbClr val="EBEBEB">
                <a:alpha val="100000"/>
              </a:srgbClr>
            </a:solidFill>
            <a:prstDash val="solid"/>
            <a:round/>
          </a:ln>
        </p:spPr>
        <p:txBody>
          <a:bodyPr/>
          <a:lstStyle/>
          <a:p>
            <a:endParaRPr/>
          </a:p>
        </p:txBody>
      </p:sp>
      <p:sp>
        <p:nvSpPr>
          <p:cNvPr id="25" name="pl15"/>
          <p:cNvSpPr/>
          <p:nvPr/>
        </p:nvSpPr>
        <p:spPr>
          <a:xfrm>
            <a:off x="6829581" y="3364942"/>
            <a:ext cx="2107020" cy="0"/>
          </a:xfrm>
          <a:custGeom>
            <a:avLst/>
            <a:gdLst/>
            <a:ahLst/>
            <a:cxnLst/>
            <a:rect l="0" t="0" r="0" b="0"/>
            <a:pathLst>
              <a:path w="6605956">
                <a:moveTo>
                  <a:pt x="0" y="0"/>
                </a:moveTo>
                <a:lnTo>
                  <a:pt x="6605956" y="0"/>
                </a:lnTo>
                <a:lnTo>
                  <a:pt x="6605956" y="0"/>
                </a:lnTo>
              </a:path>
            </a:pathLst>
          </a:custGeom>
          <a:ln w="13550" cap="flat">
            <a:solidFill>
              <a:srgbClr val="EBEBEB">
                <a:alpha val="100000"/>
              </a:srgbClr>
            </a:solidFill>
            <a:prstDash val="solid"/>
            <a:round/>
          </a:ln>
        </p:spPr>
        <p:txBody>
          <a:bodyPr/>
          <a:lstStyle/>
          <a:p>
            <a:endParaRPr/>
          </a:p>
        </p:txBody>
      </p:sp>
      <p:sp>
        <p:nvSpPr>
          <p:cNvPr id="26" name="pl16"/>
          <p:cNvSpPr/>
          <p:nvPr/>
        </p:nvSpPr>
        <p:spPr>
          <a:xfrm>
            <a:off x="6829581" y="3038054"/>
            <a:ext cx="2107020" cy="0"/>
          </a:xfrm>
          <a:custGeom>
            <a:avLst/>
            <a:gdLst/>
            <a:ahLst/>
            <a:cxnLst/>
            <a:rect l="0" t="0" r="0" b="0"/>
            <a:pathLst>
              <a:path w="6605956">
                <a:moveTo>
                  <a:pt x="0" y="0"/>
                </a:moveTo>
                <a:lnTo>
                  <a:pt x="6605956" y="0"/>
                </a:lnTo>
                <a:lnTo>
                  <a:pt x="6605956" y="0"/>
                </a:lnTo>
              </a:path>
            </a:pathLst>
          </a:custGeom>
          <a:ln w="13550" cap="flat">
            <a:solidFill>
              <a:srgbClr val="EBEBEB">
                <a:alpha val="100000"/>
              </a:srgbClr>
            </a:solidFill>
            <a:prstDash val="solid"/>
            <a:round/>
          </a:ln>
        </p:spPr>
        <p:txBody>
          <a:bodyPr/>
          <a:lstStyle/>
          <a:p>
            <a:endParaRPr/>
          </a:p>
        </p:txBody>
      </p:sp>
      <p:sp>
        <p:nvSpPr>
          <p:cNvPr id="27" name="pl17"/>
          <p:cNvSpPr/>
          <p:nvPr/>
        </p:nvSpPr>
        <p:spPr>
          <a:xfrm>
            <a:off x="6829581" y="2711165"/>
            <a:ext cx="2107020" cy="0"/>
          </a:xfrm>
          <a:custGeom>
            <a:avLst/>
            <a:gdLst/>
            <a:ahLst/>
            <a:cxnLst/>
            <a:rect l="0" t="0" r="0" b="0"/>
            <a:pathLst>
              <a:path w="6605956">
                <a:moveTo>
                  <a:pt x="0" y="0"/>
                </a:moveTo>
                <a:lnTo>
                  <a:pt x="6605956" y="0"/>
                </a:lnTo>
                <a:lnTo>
                  <a:pt x="6605956" y="0"/>
                </a:lnTo>
              </a:path>
            </a:pathLst>
          </a:custGeom>
          <a:ln w="13550" cap="flat">
            <a:solidFill>
              <a:srgbClr val="EBEBEB">
                <a:alpha val="100000"/>
              </a:srgbClr>
            </a:solidFill>
            <a:prstDash val="solid"/>
            <a:round/>
          </a:ln>
        </p:spPr>
        <p:txBody>
          <a:bodyPr/>
          <a:lstStyle/>
          <a:p>
            <a:endParaRPr/>
          </a:p>
        </p:txBody>
      </p:sp>
      <p:sp>
        <p:nvSpPr>
          <p:cNvPr id="28" name="pl18"/>
          <p:cNvSpPr/>
          <p:nvPr/>
        </p:nvSpPr>
        <p:spPr>
          <a:xfrm>
            <a:off x="6829581" y="2384277"/>
            <a:ext cx="2107020" cy="0"/>
          </a:xfrm>
          <a:custGeom>
            <a:avLst/>
            <a:gdLst/>
            <a:ahLst/>
            <a:cxnLst/>
            <a:rect l="0" t="0" r="0" b="0"/>
            <a:pathLst>
              <a:path w="6605956">
                <a:moveTo>
                  <a:pt x="0" y="0"/>
                </a:moveTo>
                <a:lnTo>
                  <a:pt x="6605956" y="0"/>
                </a:lnTo>
                <a:lnTo>
                  <a:pt x="6605956" y="0"/>
                </a:lnTo>
              </a:path>
            </a:pathLst>
          </a:custGeom>
          <a:ln w="13550" cap="flat">
            <a:solidFill>
              <a:srgbClr val="EBEBEB">
                <a:alpha val="100000"/>
              </a:srgbClr>
            </a:solidFill>
            <a:prstDash val="solid"/>
            <a:round/>
          </a:ln>
        </p:spPr>
        <p:txBody>
          <a:bodyPr/>
          <a:lstStyle/>
          <a:p>
            <a:endParaRPr/>
          </a:p>
        </p:txBody>
      </p:sp>
      <p:sp>
        <p:nvSpPr>
          <p:cNvPr id="29" name="pl19"/>
          <p:cNvSpPr/>
          <p:nvPr/>
        </p:nvSpPr>
        <p:spPr>
          <a:xfrm>
            <a:off x="6829581" y="2057389"/>
            <a:ext cx="2107020" cy="0"/>
          </a:xfrm>
          <a:custGeom>
            <a:avLst/>
            <a:gdLst/>
            <a:ahLst/>
            <a:cxnLst/>
            <a:rect l="0" t="0" r="0" b="0"/>
            <a:pathLst>
              <a:path w="6605956">
                <a:moveTo>
                  <a:pt x="0" y="0"/>
                </a:moveTo>
                <a:lnTo>
                  <a:pt x="6605956" y="0"/>
                </a:lnTo>
                <a:lnTo>
                  <a:pt x="6605956" y="0"/>
                </a:lnTo>
              </a:path>
            </a:pathLst>
          </a:custGeom>
          <a:ln w="13550" cap="flat">
            <a:solidFill>
              <a:srgbClr val="EBEBEB">
                <a:alpha val="100000"/>
              </a:srgbClr>
            </a:solidFill>
            <a:prstDash val="solid"/>
            <a:round/>
          </a:ln>
        </p:spPr>
        <p:txBody>
          <a:bodyPr/>
          <a:lstStyle/>
          <a:p>
            <a:endParaRPr/>
          </a:p>
        </p:txBody>
      </p:sp>
      <p:sp>
        <p:nvSpPr>
          <p:cNvPr id="30" name="pl20"/>
          <p:cNvSpPr/>
          <p:nvPr/>
        </p:nvSpPr>
        <p:spPr>
          <a:xfrm>
            <a:off x="6867310" y="1978769"/>
            <a:ext cx="0" cy="1636242"/>
          </a:xfrm>
          <a:custGeom>
            <a:avLst/>
            <a:gdLst/>
            <a:ahLst/>
            <a:cxnLst/>
            <a:rect l="0" t="0" r="0" b="0"/>
            <a:pathLst>
              <a:path h="5129965">
                <a:moveTo>
                  <a:pt x="0" y="5129965"/>
                </a:moveTo>
                <a:lnTo>
                  <a:pt x="0" y="0"/>
                </a:lnTo>
                <a:lnTo>
                  <a:pt x="0" y="0"/>
                </a:lnTo>
              </a:path>
            </a:pathLst>
          </a:custGeom>
          <a:ln w="13550" cap="flat">
            <a:solidFill>
              <a:srgbClr val="EBEBEB">
                <a:alpha val="100000"/>
              </a:srgbClr>
            </a:solidFill>
            <a:prstDash val="solid"/>
            <a:round/>
          </a:ln>
        </p:spPr>
        <p:txBody>
          <a:bodyPr/>
          <a:lstStyle/>
          <a:p>
            <a:endParaRPr/>
          </a:p>
        </p:txBody>
      </p:sp>
      <p:sp>
        <p:nvSpPr>
          <p:cNvPr id="31" name="pl21"/>
          <p:cNvSpPr/>
          <p:nvPr/>
        </p:nvSpPr>
        <p:spPr>
          <a:xfrm>
            <a:off x="7447756" y="1978769"/>
            <a:ext cx="0" cy="1636242"/>
          </a:xfrm>
          <a:custGeom>
            <a:avLst/>
            <a:gdLst/>
            <a:ahLst/>
            <a:cxnLst/>
            <a:rect l="0" t="0" r="0" b="0"/>
            <a:pathLst>
              <a:path h="5129965">
                <a:moveTo>
                  <a:pt x="0" y="5129965"/>
                </a:moveTo>
                <a:lnTo>
                  <a:pt x="0" y="0"/>
                </a:lnTo>
                <a:lnTo>
                  <a:pt x="0" y="0"/>
                </a:lnTo>
              </a:path>
            </a:pathLst>
          </a:custGeom>
          <a:ln w="13550" cap="flat">
            <a:solidFill>
              <a:srgbClr val="EBEBEB">
                <a:alpha val="100000"/>
              </a:srgbClr>
            </a:solidFill>
            <a:prstDash val="solid"/>
            <a:round/>
          </a:ln>
        </p:spPr>
        <p:txBody>
          <a:bodyPr/>
          <a:lstStyle/>
          <a:p>
            <a:endParaRPr/>
          </a:p>
        </p:txBody>
      </p:sp>
      <p:sp>
        <p:nvSpPr>
          <p:cNvPr id="32" name="pl22"/>
          <p:cNvSpPr/>
          <p:nvPr/>
        </p:nvSpPr>
        <p:spPr>
          <a:xfrm>
            <a:off x="8028203" y="1978769"/>
            <a:ext cx="0" cy="1636242"/>
          </a:xfrm>
          <a:custGeom>
            <a:avLst/>
            <a:gdLst/>
            <a:ahLst/>
            <a:cxnLst/>
            <a:rect l="0" t="0" r="0" b="0"/>
            <a:pathLst>
              <a:path h="5129965">
                <a:moveTo>
                  <a:pt x="0" y="5129965"/>
                </a:moveTo>
                <a:lnTo>
                  <a:pt x="0" y="0"/>
                </a:lnTo>
                <a:lnTo>
                  <a:pt x="0" y="0"/>
                </a:lnTo>
              </a:path>
            </a:pathLst>
          </a:custGeom>
          <a:ln w="13550" cap="flat">
            <a:solidFill>
              <a:srgbClr val="EBEBEB">
                <a:alpha val="100000"/>
              </a:srgbClr>
            </a:solidFill>
            <a:prstDash val="solid"/>
            <a:round/>
          </a:ln>
        </p:spPr>
        <p:txBody>
          <a:bodyPr/>
          <a:lstStyle/>
          <a:p>
            <a:endParaRPr/>
          </a:p>
        </p:txBody>
      </p:sp>
      <p:sp>
        <p:nvSpPr>
          <p:cNvPr id="33" name="pl23"/>
          <p:cNvSpPr/>
          <p:nvPr/>
        </p:nvSpPr>
        <p:spPr>
          <a:xfrm>
            <a:off x="8608649" y="1978769"/>
            <a:ext cx="0" cy="1636242"/>
          </a:xfrm>
          <a:custGeom>
            <a:avLst/>
            <a:gdLst/>
            <a:ahLst/>
            <a:cxnLst/>
            <a:rect l="0" t="0" r="0" b="0"/>
            <a:pathLst>
              <a:path h="5129965">
                <a:moveTo>
                  <a:pt x="0" y="5129965"/>
                </a:moveTo>
                <a:lnTo>
                  <a:pt x="0" y="0"/>
                </a:lnTo>
                <a:lnTo>
                  <a:pt x="0" y="0"/>
                </a:lnTo>
              </a:path>
            </a:pathLst>
          </a:custGeom>
          <a:ln w="13550" cap="flat">
            <a:solidFill>
              <a:srgbClr val="EBEBEB">
                <a:alpha val="100000"/>
              </a:srgbClr>
            </a:solidFill>
            <a:prstDash val="solid"/>
            <a:round/>
          </a:ln>
        </p:spPr>
        <p:txBody>
          <a:bodyPr/>
          <a:lstStyle/>
          <a:p>
            <a:endParaRPr/>
          </a:p>
        </p:txBody>
      </p:sp>
      <p:sp>
        <p:nvSpPr>
          <p:cNvPr id="34" name="pl24"/>
          <p:cNvSpPr/>
          <p:nvPr/>
        </p:nvSpPr>
        <p:spPr>
          <a:xfrm>
            <a:off x="8608649" y="1978769"/>
            <a:ext cx="0" cy="1636242"/>
          </a:xfrm>
          <a:custGeom>
            <a:avLst/>
            <a:gdLst/>
            <a:ahLst/>
            <a:cxnLst/>
            <a:rect l="0" t="0" r="0" b="0"/>
            <a:pathLst>
              <a:path h="5129965">
                <a:moveTo>
                  <a:pt x="0" y="5129965"/>
                </a:moveTo>
                <a:lnTo>
                  <a:pt x="0" y="0"/>
                </a:lnTo>
                <a:lnTo>
                  <a:pt x="0" y="0"/>
                </a:lnTo>
              </a:path>
            </a:pathLst>
          </a:custGeom>
          <a:ln w="13550" cap="flat">
            <a:solidFill>
              <a:srgbClr val="800000">
                <a:alpha val="69803"/>
              </a:srgbClr>
            </a:solidFill>
            <a:prstDash val="dash"/>
            <a:round/>
          </a:ln>
        </p:spPr>
        <p:txBody>
          <a:bodyPr/>
          <a:lstStyle/>
          <a:p>
            <a:endParaRPr/>
          </a:p>
        </p:txBody>
      </p:sp>
      <p:sp>
        <p:nvSpPr>
          <p:cNvPr id="35" name="pl25"/>
          <p:cNvSpPr/>
          <p:nvPr/>
        </p:nvSpPr>
        <p:spPr>
          <a:xfrm>
            <a:off x="6925355" y="2053144"/>
            <a:ext cx="1915473" cy="1487493"/>
          </a:xfrm>
          <a:custGeom>
            <a:avLst/>
            <a:gdLst/>
            <a:ahLst/>
            <a:cxnLst/>
            <a:rect l="0" t="0" r="0" b="0"/>
            <a:pathLst>
              <a:path w="6005414" h="4663605">
                <a:moveTo>
                  <a:pt x="0" y="4623176"/>
                </a:moveTo>
                <a:lnTo>
                  <a:pt x="181982" y="4663605"/>
                </a:lnTo>
                <a:lnTo>
                  <a:pt x="363964" y="4498521"/>
                </a:lnTo>
                <a:lnTo>
                  <a:pt x="545946" y="4382289"/>
                </a:lnTo>
                <a:lnTo>
                  <a:pt x="727929" y="4142245"/>
                </a:lnTo>
                <a:lnTo>
                  <a:pt x="909911" y="3887039"/>
                </a:lnTo>
                <a:lnTo>
                  <a:pt x="1091893" y="3762384"/>
                </a:lnTo>
                <a:lnTo>
                  <a:pt x="1273875" y="3519813"/>
                </a:lnTo>
                <a:lnTo>
                  <a:pt x="1455858" y="3396000"/>
                </a:lnTo>
                <a:lnTo>
                  <a:pt x="1637840" y="3289875"/>
                </a:lnTo>
                <a:lnTo>
                  <a:pt x="1819822" y="3183750"/>
                </a:lnTo>
                <a:lnTo>
                  <a:pt x="2001804" y="3004348"/>
                </a:lnTo>
                <a:lnTo>
                  <a:pt x="2183787" y="2879694"/>
                </a:lnTo>
                <a:lnTo>
                  <a:pt x="2365769" y="2606801"/>
                </a:lnTo>
                <a:lnTo>
                  <a:pt x="2547751" y="2472039"/>
                </a:lnTo>
                <a:lnTo>
                  <a:pt x="2729734" y="2254735"/>
                </a:lnTo>
                <a:lnTo>
                  <a:pt x="2911716" y="2167140"/>
                </a:lnTo>
                <a:lnTo>
                  <a:pt x="3093698" y="1971735"/>
                </a:lnTo>
                <a:lnTo>
                  <a:pt x="3275680" y="1788122"/>
                </a:lnTo>
                <a:lnTo>
                  <a:pt x="3457663" y="1575872"/>
                </a:lnTo>
                <a:lnTo>
                  <a:pt x="3639645" y="1419211"/>
                </a:lnTo>
                <a:lnTo>
                  <a:pt x="3821627" y="1238967"/>
                </a:lnTo>
                <a:lnTo>
                  <a:pt x="4003609" y="1051985"/>
                </a:lnTo>
                <a:lnTo>
                  <a:pt x="4185592" y="875110"/>
                </a:lnTo>
                <a:lnTo>
                  <a:pt x="4367574" y="784146"/>
                </a:lnTo>
                <a:lnTo>
                  <a:pt x="4549556" y="610640"/>
                </a:lnTo>
                <a:lnTo>
                  <a:pt x="4731538" y="440503"/>
                </a:lnTo>
                <a:lnTo>
                  <a:pt x="4913521" y="256889"/>
                </a:lnTo>
                <a:lnTo>
                  <a:pt x="5095503" y="90122"/>
                </a:lnTo>
                <a:lnTo>
                  <a:pt x="5277485" y="0"/>
                </a:lnTo>
                <a:lnTo>
                  <a:pt x="5459468" y="389967"/>
                </a:lnTo>
                <a:lnTo>
                  <a:pt x="5641450" y="538205"/>
                </a:lnTo>
                <a:lnTo>
                  <a:pt x="5823432" y="423657"/>
                </a:lnTo>
                <a:lnTo>
                  <a:pt x="6005414" y="4112765"/>
                </a:lnTo>
              </a:path>
            </a:pathLst>
          </a:custGeom>
          <a:ln w="13550" cap="flat">
            <a:solidFill>
              <a:srgbClr val="000000">
                <a:alpha val="100000"/>
              </a:srgbClr>
            </a:solidFill>
            <a:prstDash val="solid"/>
            <a:round/>
          </a:ln>
        </p:spPr>
        <p:txBody>
          <a:bodyPr/>
          <a:lstStyle/>
          <a:p>
            <a:endParaRPr/>
          </a:p>
        </p:txBody>
      </p:sp>
      <p:sp>
        <p:nvSpPr>
          <p:cNvPr id="36" name="rc26"/>
          <p:cNvSpPr/>
          <p:nvPr/>
        </p:nvSpPr>
        <p:spPr>
          <a:xfrm>
            <a:off x="6829581" y="1978769"/>
            <a:ext cx="2107020" cy="1636242"/>
          </a:xfrm>
          <a:prstGeom prst="rect">
            <a:avLst/>
          </a:prstGeom>
          <a:ln w="13550" cap="rnd">
            <a:solidFill>
              <a:srgbClr val="333333">
                <a:alpha val="100000"/>
              </a:srgbClr>
            </a:solidFill>
            <a:prstDash val="solid"/>
            <a:round/>
          </a:ln>
        </p:spPr>
        <p:txBody>
          <a:bodyPr/>
          <a:lstStyle/>
          <a:p>
            <a:endParaRPr/>
          </a:p>
        </p:txBody>
      </p:sp>
      <p:sp>
        <p:nvSpPr>
          <p:cNvPr id="37" name="tx27"/>
          <p:cNvSpPr/>
          <p:nvPr/>
        </p:nvSpPr>
        <p:spPr>
          <a:xfrm>
            <a:off x="6681400" y="3352173"/>
            <a:ext cx="73204" cy="38492"/>
          </a:xfrm>
          <a:prstGeom prst="rect">
            <a:avLst/>
          </a:prstGeom>
          <a:noFill/>
        </p:spPr>
        <p:txBody>
          <a:bodyPr wrap="none" lIns="0" tIns="0" rIns="0" bIns="0" anchor="ctr" anchorCtr="1"/>
          <a:lstStyle/>
          <a:p>
            <a:pPr marL="0" marR="0" indent="0" algn="l">
              <a:lnSpc>
                <a:spcPts val="1300"/>
              </a:lnSpc>
              <a:spcBef>
                <a:spcPts val="0"/>
              </a:spcBef>
              <a:spcAft>
                <a:spcPts val="0"/>
              </a:spcAft>
            </a:pPr>
            <a:r>
              <a:rPr sz="1000" dirty="0">
                <a:solidFill>
                  <a:srgbClr val="4D4D4D">
                    <a:alpha val="100000"/>
                  </a:srgbClr>
                </a:solidFill>
                <a:latin typeface="Arial"/>
                <a:cs typeface="Arial"/>
              </a:rPr>
              <a:t>0.0</a:t>
            </a:r>
          </a:p>
        </p:txBody>
      </p:sp>
      <p:sp>
        <p:nvSpPr>
          <p:cNvPr id="38" name="tx28"/>
          <p:cNvSpPr/>
          <p:nvPr/>
        </p:nvSpPr>
        <p:spPr>
          <a:xfrm>
            <a:off x="6681400" y="3025284"/>
            <a:ext cx="73204" cy="38492"/>
          </a:xfrm>
          <a:prstGeom prst="rect">
            <a:avLst/>
          </a:prstGeom>
          <a:noFill/>
        </p:spPr>
        <p:txBody>
          <a:bodyPr wrap="none" lIns="0" tIns="0" rIns="0" bIns="0" anchor="ctr" anchorCtr="1"/>
          <a:lstStyle/>
          <a:p>
            <a:pPr marL="0" marR="0" indent="0" algn="l">
              <a:lnSpc>
                <a:spcPts val="1300"/>
              </a:lnSpc>
              <a:spcBef>
                <a:spcPts val="0"/>
              </a:spcBef>
              <a:spcAft>
                <a:spcPts val="0"/>
              </a:spcAft>
            </a:pPr>
            <a:r>
              <a:rPr sz="1000">
                <a:solidFill>
                  <a:srgbClr val="4D4D4D">
                    <a:alpha val="100000"/>
                  </a:srgbClr>
                </a:solidFill>
                <a:latin typeface="Arial"/>
                <a:cs typeface="Arial"/>
              </a:rPr>
              <a:t>0.1</a:t>
            </a:r>
          </a:p>
        </p:txBody>
      </p:sp>
      <p:sp>
        <p:nvSpPr>
          <p:cNvPr id="39" name="tx29"/>
          <p:cNvSpPr/>
          <p:nvPr/>
        </p:nvSpPr>
        <p:spPr>
          <a:xfrm>
            <a:off x="6681400" y="2698396"/>
            <a:ext cx="73204" cy="38492"/>
          </a:xfrm>
          <a:prstGeom prst="rect">
            <a:avLst/>
          </a:prstGeom>
          <a:noFill/>
        </p:spPr>
        <p:txBody>
          <a:bodyPr wrap="none" lIns="0" tIns="0" rIns="0" bIns="0" anchor="ctr" anchorCtr="1"/>
          <a:lstStyle/>
          <a:p>
            <a:pPr marL="0" marR="0" indent="0" algn="l">
              <a:lnSpc>
                <a:spcPts val="1300"/>
              </a:lnSpc>
              <a:spcBef>
                <a:spcPts val="0"/>
              </a:spcBef>
              <a:spcAft>
                <a:spcPts val="0"/>
              </a:spcAft>
            </a:pPr>
            <a:r>
              <a:rPr sz="1000">
                <a:solidFill>
                  <a:srgbClr val="4D4D4D">
                    <a:alpha val="100000"/>
                  </a:srgbClr>
                </a:solidFill>
                <a:latin typeface="Arial"/>
                <a:cs typeface="Arial"/>
              </a:rPr>
              <a:t>0.2</a:t>
            </a:r>
          </a:p>
        </p:txBody>
      </p:sp>
      <p:sp>
        <p:nvSpPr>
          <p:cNvPr id="40" name="tx30"/>
          <p:cNvSpPr/>
          <p:nvPr/>
        </p:nvSpPr>
        <p:spPr>
          <a:xfrm>
            <a:off x="6681400" y="2371481"/>
            <a:ext cx="73204" cy="38518"/>
          </a:xfrm>
          <a:prstGeom prst="rect">
            <a:avLst/>
          </a:prstGeom>
          <a:noFill/>
        </p:spPr>
        <p:txBody>
          <a:bodyPr wrap="none" lIns="0" tIns="0" rIns="0" bIns="0" anchor="ctr" anchorCtr="1"/>
          <a:lstStyle/>
          <a:p>
            <a:pPr marL="0" marR="0" indent="0" algn="l">
              <a:lnSpc>
                <a:spcPts val="1300"/>
              </a:lnSpc>
              <a:spcBef>
                <a:spcPts val="0"/>
              </a:spcBef>
              <a:spcAft>
                <a:spcPts val="0"/>
              </a:spcAft>
            </a:pPr>
            <a:r>
              <a:rPr sz="1000">
                <a:solidFill>
                  <a:srgbClr val="4D4D4D">
                    <a:alpha val="100000"/>
                  </a:srgbClr>
                </a:solidFill>
                <a:latin typeface="Arial"/>
                <a:cs typeface="Arial"/>
              </a:rPr>
              <a:t>0.3</a:t>
            </a:r>
          </a:p>
        </p:txBody>
      </p:sp>
      <p:sp>
        <p:nvSpPr>
          <p:cNvPr id="41" name="tx31"/>
          <p:cNvSpPr/>
          <p:nvPr/>
        </p:nvSpPr>
        <p:spPr>
          <a:xfrm>
            <a:off x="6681400" y="2044619"/>
            <a:ext cx="73204" cy="38492"/>
          </a:xfrm>
          <a:prstGeom prst="rect">
            <a:avLst/>
          </a:prstGeom>
          <a:noFill/>
        </p:spPr>
        <p:txBody>
          <a:bodyPr wrap="none" lIns="0" tIns="0" rIns="0" bIns="0" anchor="ctr" anchorCtr="1"/>
          <a:lstStyle/>
          <a:p>
            <a:pPr marL="0" marR="0" indent="0" algn="l">
              <a:lnSpc>
                <a:spcPts val="1300"/>
              </a:lnSpc>
              <a:spcBef>
                <a:spcPts val="0"/>
              </a:spcBef>
              <a:spcAft>
                <a:spcPts val="0"/>
              </a:spcAft>
            </a:pPr>
            <a:r>
              <a:rPr sz="1000" dirty="0">
                <a:solidFill>
                  <a:srgbClr val="4D4D4D">
                    <a:alpha val="100000"/>
                  </a:srgbClr>
                </a:solidFill>
                <a:latin typeface="Arial"/>
                <a:cs typeface="Arial"/>
              </a:rPr>
              <a:t>0.4</a:t>
            </a:r>
          </a:p>
        </p:txBody>
      </p:sp>
      <p:sp>
        <p:nvSpPr>
          <p:cNvPr id="42" name="pl32"/>
          <p:cNvSpPr/>
          <p:nvPr/>
        </p:nvSpPr>
        <p:spPr>
          <a:xfrm>
            <a:off x="6818483" y="3364942"/>
            <a:ext cx="11098"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43" name="pl33"/>
          <p:cNvSpPr/>
          <p:nvPr/>
        </p:nvSpPr>
        <p:spPr>
          <a:xfrm>
            <a:off x="6818483" y="3038054"/>
            <a:ext cx="11098"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44" name="pl34"/>
          <p:cNvSpPr/>
          <p:nvPr/>
        </p:nvSpPr>
        <p:spPr>
          <a:xfrm>
            <a:off x="6818483" y="2711165"/>
            <a:ext cx="11098"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45" name="pl35"/>
          <p:cNvSpPr/>
          <p:nvPr/>
        </p:nvSpPr>
        <p:spPr>
          <a:xfrm>
            <a:off x="6818483" y="2384277"/>
            <a:ext cx="11098"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46" name="pl36"/>
          <p:cNvSpPr/>
          <p:nvPr/>
        </p:nvSpPr>
        <p:spPr>
          <a:xfrm>
            <a:off x="6818483" y="2057389"/>
            <a:ext cx="11098"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47" name="pl37"/>
          <p:cNvSpPr/>
          <p:nvPr/>
        </p:nvSpPr>
        <p:spPr>
          <a:xfrm>
            <a:off x="6867310" y="3615011"/>
            <a:ext cx="0" cy="11098"/>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48" name="pl38"/>
          <p:cNvSpPr/>
          <p:nvPr/>
        </p:nvSpPr>
        <p:spPr>
          <a:xfrm>
            <a:off x="7447756" y="3615011"/>
            <a:ext cx="0" cy="11098"/>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49" name="pl39"/>
          <p:cNvSpPr/>
          <p:nvPr/>
        </p:nvSpPr>
        <p:spPr>
          <a:xfrm>
            <a:off x="8028203" y="3615011"/>
            <a:ext cx="0" cy="11098"/>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50" name="pl40"/>
          <p:cNvSpPr/>
          <p:nvPr/>
        </p:nvSpPr>
        <p:spPr>
          <a:xfrm>
            <a:off x="8608649" y="3615011"/>
            <a:ext cx="0" cy="11098"/>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51" name="tx41"/>
          <p:cNvSpPr/>
          <p:nvPr/>
        </p:nvSpPr>
        <p:spPr>
          <a:xfrm>
            <a:off x="6852667" y="3689190"/>
            <a:ext cx="29287" cy="38492"/>
          </a:xfrm>
          <a:prstGeom prst="rect">
            <a:avLst/>
          </a:prstGeom>
          <a:noFill/>
        </p:spPr>
        <p:txBody>
          <a:bodyPr wrap="none" lIns="0" tIns="0" rIns="0" bIns="0" anchor="ctr" anchorCtr="1"/>
          <a:lstStyle/>
          <a:p>
            <a:pPr marL="0" marR="0" indent="0" algn="l">
              <a:lnSpc>
                <a:spcPts val="1300"/>
              </a:lnSpc>
              <a:spcBef>
                <a:spcPts val="0"/>
              </a:spcBef>
              <a:spcAft>
                <a:spcPts val="0"/>
              </a:spcAft>
            </a:pPr>
            <a:r>
              <a:rPr sz="1000" dirty="0">
                <a:solidFill>
                  <a:srgbClr val="4D4D4D">
                    <a:alpha val="100000"/>
                  </a:srgbClr>
                </a:solidFill>
                <a:latin typeface="Arial"/>
                <a:cs typeface="Arial"/>
              </a:rPr>
              <a:t>0</a:t>
            </a:r>
          </a:p>
        </p:txBody>
      </p:sp>
      <p:sp>
        <p:nvSpPr>
          <p:cNvPr id="52" name="tx42"/>
          <p:cNvSpPr/>
          <p:nvPr/>
        </p:nvSpPr>
        <p:spPr>
          <a:xfrm>
            <a:off x="7418470" y="3689190"/>
            <a:ext cx="58574" cy="38492"/>
          </a:xfrm>
          <a:prstGeom prst="rect">
            <a:avLst/>
          </a:prstGeom>
          <a:noFill/>
        </p:spPr>
        <p:txBody>
          <a:bodyPr wrap="none" lIns="0" tIns="0" rIns="0" bIns="0" anchor="ctr" anchorCtr="1"/>
          <a:lstStyle/>
          <a:p>
            <a:pPr marL="0" marR="0" indent="0" algn="l">
              <a:lnSpc>
                <a:spcPts val="1300"/>
              </a:lnSpc>
              <a:spcBef>
                <a:spcPts val="0"/>
              </a:spcBef>
              <a:spcAft>
                <a:spcPts val="0"/>
              </a:spcAft>
            </a:pPr>
            <a:r>
              <a:rPr sz="1000">
                <a:solidFill>
                  <a:srgbClr val="4D4D4D">
                    <a:alpha val="100000"/>
                  </a:srgbClr>
                </a:solidFill>
                <a:latin typeface="Arial"/>
                <a:cs typeface="Arial"/>
              </a:rPr>
              <a:t>10</a:t>
            </a:r>
          </a:p>
        </p:txBody>
      </p:sp>
      <p:sp>
        <p:nvSpPr>
          <p:cNvPr id="53" name="tx43"/>
          <p:cNvSpPr/>
          <p:nvPr/>
        </p:nvSpPr>
        <p:spPr>
          <a:xfrm>
            <a:off x="7998916" y="3689190"/>
            <a:ext cx="58574" cy="38492"/>
          </a:xfrm>
          <a:prstGeom prst="rect">
            <a:avLst/>
          </a:prstGeom>
          <a:noFill/>
        </p:spPr>
        <p:txBody>
          <a:bodyPr wrap="none" lIns="0" tIns="0" rIns="0" bIns="0" anchor="ctr" anchorCtr="1"/>
          <a:lstStyle/>
          <a:p>
            <a:pPr marL="0" marR="0" indent="0" algn="l">
              <a:lnSpc>
                <a:spcPts val="1300"/>
              </a:lnSpc>
              <a:spcBef>
                <a:spcPts val="0"/>
              </a:spcBef>
              <a:spcAft>
                <a:spcPts val="0"/>
              </a:spcAft>
            </a:pPr>
            <a:r>
              <a:rPr sz="1000">
                <a:solidFill>
                  <a:srgbClr val="4D4D4D">
                    <a:alpha val="100000"/>
                  </a:srgbClr>
                </a:solidFill>
                <a:latin typeface="Arial"/>
                <a:cs typeface="Arial"/>
              </a:rPr>
              <a:t>20</a:t>
            </a:r>
          </a:p>
        </p:txBody>
      </p:sp>
      <p:sp>
        <p:nvSpPr>
          <p:cNvPr id="54" name="tx44"/>
          <p:cNvSpPr/>
          <p:nvPr/>
        </p:nvSpPr>
        <p:spPr>
          <a:xfrm>
            <a:off x="8579362" y="3689165"/>
            <a:ext cx="58574" cy="38518"/>
          </a:xfrm>
          <a:prstGeom prst="rect">
            <a:avLst/>
          </a:prstGeom>
          <a:noFill/>
        </p:spPr>
        <p:txBody>
          <a:bodyPr wrap="none" lIns="0" tIns="0" rIns="0" bIns="0" anchor="ctr" anchorCtr="1"/>
          <a:lstStyle/>
          <a:p>
            <a:pPr marL="0" marR="0" indent="0" algn="l">
              <a:lnSpc>
                <a:spcPts val="1300"/>
              </a:lnSpc>
              <a:spcBef>
                <a:spcPts val="0"/>
              </a:spcBef>
              <a:spcAft>
                <a:spcPts val="0"/>
              </a:spcAft>
            </a:pPr>
            <a:r>
              <a:rPr sz="1000">
                <a:solidFill>
                  <a:srgbClr val="4D4D4D">
                    <a:alpha val="100000"/>
                  </a:srgbClr>
                </a:solidFill>
                <a:latin typeface="Arial"/>
                <a:cs typeface="Arial"/>
              </a:rPr>
              <a:t>30</a:t>
            </a:r>
          </a:p>
        </p:txBody>
      </p:sp>
      <p:sp>
        <p:nvSpPr>
          <p:cNvPr id="55" name="tx45"/>
          <p:cNvSpPr/>
          <p:nvPr/>
        </p:nvSpPr>
        <p:spPr>
          <a:xfrm>
            <a:off x="7026997" y="3755704"/>
            <a:ext cx="1712187" cy="219668"/>
          </a:xfrm>
          <a:prstGeom prst="rect">
            <a:avLst/>
          </a:prstGeom>
          <a:noFill/>
        </p:spPr>
        <p:txBody>
          <a:bodyPr wrap="none" lIns="0" tIns="0" rIns="0" bIns="0" anchor="ctr" anchorCtr="1"/>
          <a:lstStyle/>
          <a:p>
            <a:pPr marL="0" marR="0" indent="0" algn="l">
              <a:lnSpc>
                <a:spcPts val="1500"/>
              </a:lnSpc>
              <a:spcBef>
                <a:spcPts val="0"/>
              </a:spcBef>
              <a:spcAft>
                <a:spcPts val="0"/>
              </a:spcAft>
            </a:pPr>
            <a:r>
              <a:rPr sz="1000" dirty="0">
                <a:solidFill>
                  <a:srgbClr val="000000">
                    <a:alpha val="100000"/>
                  </a:srgbClr>
                </a:solidFill>
                <a:latin typeface="Arial"/>
                <a:cs typeface="Arial"/>
              </a:rPr>
              <a:t>Community analysis iteration</a:t>
            </a:r>
          </a:p>
        </p:txBody>
      </p:sp>
      <p:sp>
        <p:nvSpPr>
          <p:cNvPr id="56" name="tx46"/>
          <p:cNvSpPr/>
          <p:nvPr/>
        </p:nvSpPr>
        <p:spPr>
          <a:xfrm rot="16200000">
            <a:off x="6321897" y="2820771"/>
            <a:ext cx="280280" cy="56281"/>
          </a:xfrm>
          <a:prstGeom prst="rect">
            <a:avLst/>
          </a:prstGeom>
          <a:noFill/>
        </p:spPr>
        <p:txBody>
          <a:bodyPr wrap="none" lIns="0" tIns="0" rIns="0" bIns="0" anchor="ctr" anchorCtr="1"/>
          <a:lstStyle/>
          <a:p>
            <a:pPr marL="0" marR="0" indent="0" algn="l">
              <a:lnSpc>
                <a:spcPts val="1500"/>
              </a:lnSpc>
              <a:spcBef>
                <a:spcPts val="0"/>
              </a:spcBef>
              <a:spcAft>
                <a:spcPts val="0"/>
              </a:spcAft>
            </a:pPr>
            <a:r>
              <a:rPr sz="1000" dirty="0">
                <a:solidFill>
                  <a:srgbClr val="000000">
                    <a:alpha val="100000"/>
                  </a:srgbClr>
                </a:solidFill>
                <a:latin typeface="Arial"/>
                <a:cs typeface="Arial"/>
              </a:rPr>
              <a:t>Modularity</a:t>
            </a:r>
          </a:p>
        </p:txBody>
      </p:sp>
      <p:cxnSp>
        <p:nvCxnSpPr>
          <p:cNvPr id="58" name="Straight Arrow Connector 57"/>
          <p:cNvCxnSpPr/>
          <p:nvPr/>
        </p:nvCxnSpPr>
        <p:spPr>
          <a:xfrm>
            <a:off x="3163793" y="2989052"/>
            <a:ext cx="834189" cy="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0" y="228419"/>
            <a:ext cx="9144000" cy="523220"/>
          </a:xfrm>
          <a:prstGeom prst="rect">
            <a:avLst/>
          </a:prstGeom>
        </p:spPr>
        <p:txBody>
          <a:bodyPr wrap="square">
            <a:spAutoFit/>
          </a:bodyPr>
          <a:lstStyle/>
          <a:p>
            <a:pPr algn="ctr"/>
            <a:r>
              <a:rPr lang="en-US" sz="2800" b="1" dirty="0" smtClean="0">
                <a:latin typeface="Times New Roman" panose="02020603050405020304" pitchFamily="18" charset="0"/>
                <a:cs typeface="Times New Roman" panose="02020603050405020304" pitchFamily="18" charset="0"/>
              </a:rPr>
              <a:t>Community analysis for metabolic network</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74081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17320</TotalTime>
  <Words>975</Words>
  <Application>Microsoft Office PowerPoint</Application>
  <PresentationFormat>On-screen Show (4:3)</PresentationFormat>
  <Paragraphs>231</Paragraphs>
  <Slides>35</Slides>
  <Notes>7</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42" baseType="lpstr">
      <vt:lpstr>等线</vt:lpstr>
      <vt:lpstr>Arial</vt:lpstr>
      <vt:lpstr>Calibri</vt:lpstr>
      <vt:lpstr>Calibri Light</vt:lpstr>
      <vt:lpstr>Times New Roman</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Shen Xiaotao</dc:creator>
  <cp:lastModifiedBy>Shen Xiaotao</cp:lastModifiedBy>
  <cp:revision>794</cp:revision>
  <dcterms:created xsi:type="dcterms:W3CDTF">2019-09-23T22:44:40Z</dcterms:created>
  <dcterms:modified xsi:type="dcterms:W3CDTF">2019-12-08T20:58:44Z</dcterms:modified>
</cp:coreProperties>
</file>